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4"/>
  </p:sldMasterIdLst>
  <p:notesMasterIdLst>
    <p:notesMasterId r:id="rId17"/>
  </p:notesMasterIdLst>
  <p:sldIdLst>
    <p:sldId id="278" r:id="rId5"/>
    <p:sldId id="279" r:id="rId6"/>
    <p:sldId id="280" r:id="rId7"/>
    <p:sldId id="281" r:id="rId8"/>
    <p:sldId id="282" r:id="rId9"/>
    <p:sldId id="283" r:id="rId10"/>
    <p:sldId id="284" r:id="rId11"/>
    <p:sldId id="285" r:id="rId12"/>
    <p:sldId id="286" r:id="rId13"/>
    <p:sldId id="287" r:id="rId14"/>
    <p:sldId id="288" r:id="rId15"/>
    <p:sldId id="28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7" autoAdjust="0"/>
    <p:restoredTop sz="94619" autoAdjust="0"/>
  </p:normalViewPr>
  <p:slideViewPr>
    <p:cSldViewPr snapToGrid="0">
      <p:cViewPr varScale="1">
        <p:scale>
          <a:sx n="52" d="100"/>
          <a:sy n="52" d="100"/>
        </p:scale>
        <p:origin x="90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Project.xlsx]Date Time!PivotTable26</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Pie</a:t>
            </a:r>
            <a:r>
              <a:rPr lang="en-US" baseline="0"/>
              <a:t> Chart with Total apps updated vs year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
        <c:idx val="19"/>
        <c:spPr>
          <a:solidFill>
            <a:schemeClr val="accent1"/>
          </a:solidFill>
          <a:ln w="25400">
            <a:solidFill>
              <a:schemeClr val="lt1"/>
            </a:solidFill>
          </a:ln>
          <a:effectLst/>
          <a:sp3d contourW="25400">
            <a:contourClr>
              <a:schemeClr val="lt1"/>
            </a:contourClr>
          </a:sp3d>
        </c:spPr>
      </c:pivotFmt>
      <c:pivotFmt>
        <c:idx val="20"/>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5341365461847386E-2"/>
          <c:y val="0.21938079978667038"/>
          <c:w val="0.80124769945925434"/>
          <c:h val="0.72302382090467376"/>
        </c:manualLayout>
      </c:layout>
      <c:pie3DChart>
        <c:varyColors val="1"/>
        <c:ser>
          <c:idx val="0"/>
          <c:order val="0"/>
          <c:tx>
            <c:strRef>
              <c:f>'Date Time'!$H$3</c:f>
              <c:strCache>
                <c:ptCount val="1"/>
                <c:pt idx="0">
                  <c:v>Total</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2FA6-42C8-8484-E56165DA1B6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2FA6-42C8-8484-E56165DA1B6C}"/>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2FA6-42C8-8484-E56165DA1B6C}"/>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2FA6-42C8-8484-E56165DA1B6C}"/>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2FA6-42C8-8484-E56165DA1B6C}"/>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2FA6-42C8-8484-E56165DA1B6C}"/>
              </c:ext>
            </c:extLst>
          </c:dPt>
          <c:dPt>
            <c:idx val="6"/>
            <c:bubble3D val="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2FA6-42C8-8484-E56165DA1B6C}"/>
              </c:ext>
            </c:extLst>
          </c:dPt>
          <c:dPt>
            <c:idx val="7"/>
            <c:bubble3D val="0"/>
            <c:spPr>
              <a:solidFill>
                <a:schemeClr val="accent2">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F-2FA6-42C8-8484-E56165DA1B6C}"/>
              </c:ext>
            </c:extLst>
          </c:dPt>
          <c:dPt>
            <c:idx val="8"/>
            <c:bubble3D val="0"/>
            <c:spPr>
              <a:solidFill>
                <a:schemeClr val="accent3">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11-2FA6-42C8-8484-E56165DA1B6C}"/>
              </c:ext>
            </c:extLst>
          </c:dPt>
          <c:cat>
            <c:strRef>
              <c:f>'Date Time'!$G$4:$G$13</c:f>
              <c:strCache>
                <c:ptCount val="9"/>
                <c:pt idx="0">
                  <c:v>2010</c:v>
                </c:pt>
                <c:pt idx="1">
                  <c:v>2011</c:v>
                </c:pt>
                <c:pt idx="2">
                  <c:v>2012</c:v>
                </c:pt>
                <c:pt idx="3">
                  <c:v>2013</c:v>
                </c:pt>
                <c:pt idx="4">
                  <c:v>2014</c:v>
                </c:pt>
                <c:pt idx="5">
                  <c:v>2015</c:v>
                </c:pt>
                <c:pt idx="6">
                  <c:v>2016</c:v>
                </c:pt>
                <c:pt idx="7">
                  <c:v>2017</c:v>
                </c:pt>
                <c:pt idx="8">
                  <c:v>2018</c:v>
                </c:pt>
              </c:strCache>
            </c:strRef>
          </c:cat>
          <c:val>
            <c:numRef>
              <c:f>'Date Time'!$H$4:$H$13</c:f>
              <c:numCache>
                <c:formatCode>General</c:formatCode>
                <c:ptCount val="9"/>
                <c:pt idx="0">
                  <c:v>1</c:v>
                </c:pt>
                <c:pt idx="1">
                  <c:v>15</c:v>
                </c:pt>
                <c:pt idx="2">
                  <c:v>20</c:v>
                </c:pt>
                <c:pt idx="3">
                  <c:v>88</c:v>
                </c:pt>
                <c:pt idx="4">
                  <c:v>183</c:v>
                </c:pt>
                <c:pt idx="5">
                  <c:v>369</c:v>
                </c:pt>
                <c:pt idx="6">
                  <c:v>597</c:v>
                </c:pt>
                <c:pt idx="7">
                  <c:v>1378</c:v>
                </c:pt>
                <c:pt idx="8">
                  <c:v>5001</c:v>
                </c:pt>
              </c:numCache>
            </c:numRef>
          </c:val>
          <c:extLst>
            <c:ext xmlns:c16="http://schemas.microsoft.com/office/drawing/2014/chart" uri="{C3380CC4-5D6E-409C-BE32-E72D297353CC}">
              <c16:uniqueId val="{00000012-2FA6-42C8-8484-E56165DA1B6C}"/>
            </c:ext>
          </c:extLst>
        </c:ser>
        <c:dLbls>
          <c:showLegendKey val="0"/>
          <c:showVal val="0"/>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Project.xlsx]App Cat- Ratings!PivotTable9</c:name>
    <c:fmtId val="17"/>
  </c:pivotSource>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sz="1400"/>
              <a:t>App Category-Ratings</a:t>
            </a:r>
          </a:p>
        </c:rich>
      </c:tx>
      <c:layout>
        <c:manualLayout>
          <c:xMode val="edge"/>
          <c:yMode val="edge"/>
          <c:x val="0.32380914116512394"/>
          <c:y val="4.1212687894289828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8.3580875919921777E-2"/>
          <c:y val="0.19416572928383952"/>
          <c:w val="0.78698977442634466"/>
          <c:h val="0.42184891982556905"/>
        </c:manualLayout>
      </c:layout>
      <c:bar3DChart>
        <c:barDir val="col"/>
        <c:grouping val="clustered"/>
        <c:varyColors val="0"/>
        <c:ser>
          <c:idx val="0"/>
          <c:order val="0"/>
          <c:tx>
            <c:strRef>
              <c:f>'App Cat- Ratings'!$B$1</c:f>
              <c:strCache>
                <c:ptCount val="1"/>
                <c:pt idx="0">
                  <c:v>Total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invertIfNegative val="0"/>
          <c:cat>
            <c:strRef>
              <c:f>'App Cat- Ratings'!$A$2:$A$35</c:f>
              <c:strCache>
                <c:ptCount val="33"/>
                <c:pt idx="0">
                  <c:v>ART_AND_DESIGN</c:v>
                </c:pt>
                <c:pt idx="1">
                  <c:v>AUTO_AND_VEHICLES</c:v>
                </c:pt>
                <c:pt idx="2">
                  <c:v>BEAUTY</c:v>
                </c:pt>
                <c:pt idx="3">
                  <c:v>BOOKS_AND_REFERENCE</c:v>
                </c:pt>
                <c:pt idx="4">
                  <c:v>BUSINESS</c:v>
                </c:pt>
                <c:pt idx="5">
                  <c:v>COMICS</c:v>
                </c:pt>
                <c:pt idx="6">
                  <c:v>COMMUNICATION</c:v>
                </c:pt>
                <c:pt idx="7">
                  <c:v>DATING</c:v>
                </c:pt>
                <c:pt idx="8">
                  <c:v>EDUCATION</c:v>
                </c:pt>
                <c:pt idx="9">
                  <c:v>ENTERTAINMENT</c:v>
                </c:pt>
                <c:pt idx="10">
                  <c:v>EVENTS</c:v>
                </c:pt>
                <c:pt idx="11">
                  <c:v>FAMILY</c:v>
                </c:pt>
                <c:pt idx="12">
                  <c:v>FINANCE</c:v>
                </c:pt>
                <c:pt idx="13">
                  <c:v>FOOD_AND_DRINK</c:v>
                </c:pt>
                <c:pt idx="14">
                  <c:v>GAME</c:v>
                </c:pt>
                <c:pt idx="15">
                  <c:v>HEALTH_AND_FITNESS</c:v>
                </c:pt>
                <c:pt idx="16">
                  <c:v>HOUSE_AND_HOME</c:v>
                </c:pt>
                <c:pt idx="17">
                  <c:v>LIBRARIES_AND_DEMO</c:v>
                </c:pt>
                <c:pt idx="18">
                  <c:v>LIFESTYLE</c:v>
                </c:pt>
                <c:pt idx="19">
                  <c:v>MAPS_AND_NAVIGATION</c:v>
                </c:pt>
                <c:pt idx="20">
                  <c:v>MEDICAL</c:v>
                </c:pt>
                <c:pt idx="21">
                  <c:v>NEWS_AND_MAGAZINES</c:v>
                </c:pt>
                <c:pt idx="22">
                  <c:v>PARENTING</c:v>
                </c:pt>
                <c:pt idx="23">
                  <c:v>PERSONALIZATION</c:v>
                </c:pt>
                <c:pt idx="24">
                  <c:v>PHOTOGRAPHY</c:v>
                </c:pt>
                <c:pt idx="25">
                  <c:v>PRODUCTIVITY</c:v>
                </c:pt>
                <c:pt idx="26">
                  <c:v>SHOPPING</c:v>
                </c:pt>
                <c:pt idx="27">
                  <c:v>SOCIAL</c:v>
                </c:pt>
                <c:pt idx="28">
                  <c:v>SPORTS</c:v>
                </c:pt>
                <c:pt idx="29">
                  <c:v>TOOLS</c:v>
                </c:pt>
                <c:pt idx="30">
                  <c:v>TRAVEL_AND_LOCAL</c:v>
                </c:pt>
                <c:pt idx="31">
                  <c:v>VIDEO_PLAYERS</c:v>
                </c:pt>
                <c:pt idx="32">
                  <c:v>WEATHER</c:v>
                </c:pt>
              </c:strCache>
            </c:strRef>
          </c:cat>
          <c:val>
            <c:numRef>
              <c:f>'App Cat- Ratings'!$B$2:$B$35</c:f>
              <c:numCache>
                <c:formatCode>General</c:formatCode>
                <c:ptCount val="33"/>
                <c:pt idx="0">
                  <c:v>249.59999999999994</c:v>
                </c:pt>
                <c:pt idx="1">
                  <c:v>257.10000000000002</c:v>
                </c:pt>
                <c:pt idx="2">
                  <c:v>158.79999999999998</c:v>
                </c:pt>
                <c:pt idx="3">
                  <c:v>622.09999999999991</c:v>
                </c:pt>
                <c:pt idx="4">
                  <c:v>1009.1999999999999</c:v>
                </c:pt>
                <c:pt idx="5">
                  <c:v>199.40000000000006</c:v>
                </c:pt>
                <c:pt idx="6">
                  <c:v>861.39999999999986</c:v>
                </c:pt>
                <c:pt idx="7">
                  <c:v>684.69999999999982</c:v>
                </c:pt>
                <c:pt idx="8">
                  <c:v>478.79999999999995</c:v>
                </c:pt>
                <c:pt idx="9">
                  <c:v>356.49999999999994</c:v>
                </c:pt>
                <c:pt idx="10">
                  <c:v>156.60000000000002</c:v>
                </c:pt>
                <c:pt idx="11">
                  <c:v>6737.3000000000011</c:v>
                </c:pt>
                <c:pt idx="12">
                  <c:v>1081.9999999999998</c:v>
                </c:pt>
                <c:pt idx="13">
                  <c:v>344.2000000000001</c:v>
                </c:pt>
                <c:pt idx="14">
                  <c:v>4085.6000000000058</c:v>
                </c:pt>
                <c:pt idx="15">
                  <c:v>927.39999999999986</c:v>
                </c:pt>
                <c:pt idx="16">
                  <c:v>233.10000000000005</c:v>
                </c:pt>
                <c:pt idx="17">
                  <c:v>260.59999999999997</c:v>
                </c:pt>
                <c:pt idx="18">
                  <c:v>1137.8999999999992</c:v>
                </c:pt>
                <c:pt idx="19">
                  <c:v>376.40000000000003</c:v>
                </c:pt>
                <c:pt idx="20">
                  <c:v>1341.9000000000008</c:v>
                </c:pt>
                <c:pt idx="21">
                  <c:v>700.29999999999973</c:v>
                </c:pt>
                <c:pt idx="22">
                  <c:v>191.29999999999995</c:v>
                </c:pt>
                <c:pt idx="23">
                  <c:v>1197.2000000000005</c:v>
                </c:pt>
                <c:pt idx="24">
                  <c:v>974.39999999999986</c:v>
                </c:pt>
                <c:pt idx="25">
                  <c:v>952.50000000000068</c:v>
                </c:pt>
                <c:pt idx="26">
                  <c:v>752.30000000000052</c:v>
                </c:pt>
                <c:pt idx="27">
                  <c:v>732.49999999999989</c:v>
                </c:pt>
                <c:pt idx="28">
                  <c:v>1038.6000000000001</c:v>
                </c:pt>
                <c:pt idx="29">
                  <c:v>2534.300000000002</c:v>
                </c:pt>
                <c:pt idx="30">
                  <c:v>624.6</c:v>
                </c:pt>
                <c:pt idx="31">
                  <c:v>463.10000000000008</c:v>
                </c:pt>
                <c:pt idx="32">
                  <c:v>207.9</c:v>
                </c:pt>
              </c:numCache>
            </c:numRef>
          </c:val>
          <c:extLst>
            <c:ext xmlns:c16="http://schemas.microsoft.com/office/drawing/2014/chart" uri="{C3380CC4-5D6E-409C-BE32-E72D297353CC}">
              <c16:uniqueId val="{00000000-23B6-4AD1-A6BB-0B2FE5487BE6}"/>
            </c:ext>
          </c:extLst>
        </c:ser>
        <c:dLbls>
          <c:showLegendKey val="0"/>
          <c:showVal val="0"/>
          <c:showCatName val="0"/>
          <c:showSerName val="0"/>
          <c:showPercent val="0"/>
          <c:showBubbleSize val="0"/>
        </c:dLbls>
        <c:gapWidth val="150"/>
        <c:shape val="box"/>
        <c:axId val="359542943"/>
        <c:axId val="414667471"/>
        <c:axId val="0"/>
      </c:bar3DChart>
      <c:catAx>
        <c:axId val="359542943"/>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414667471"/>
        <c:crosses val="autoZero"/>
        <c:auto val="1"/>
        <c:lblAlgn val="ctr"/>
        <c:lblOffset val="100"/>
        <c:noMultiLvlLbl val="0"/>
      </c:catAx>
      <c:valAx>
        <c:axId val="414667471"/>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3595429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73000">
          <a:schemeClr val="tx2">
            <a:alpha val="26000"/>
            <a:lumMod val="40000"/>
            <a:lumOff val="60000"/>
          </a:schemeClr>
        </a:gs>
        <a:gs pos="34525">
          <a:schemeClr val="bg1"/>
        </a:gs>
        <a:gs pos="3000">
          <a:srgbClr val="0070C0"/>
        </a:gs>
        <a:gs pos="100000">
          <a:srgbClr val="92D050"/>
        </a:gs>
      </a:gsLst>
      <a:lin ang="6600000" scaled="0"/>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[Capstone Project.xlsx]REVIEWS vs INSTALLS!PivotTable8</c:name>
    <c:fmtId val="13"/>
  </c:pivotSource>
  <c:chart>
    <c:title>
      <c:tx>
        <c:rich>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r>
              <a:rPr lang="en-US"/>
              <a:t>REVIEWS</a:t>
            </a:r>
            <a:r>
              <a:rPr lang="en-US" baseline="0"/>
              <a:t> vs INSTALLS</a:t>
            </a:r>
          </a:p>
        </c:rich>
      </c:tx>
      <c:overlay val="0"/>
      <c:spPr>
        <a:noFill/>
        <a:ln>
          <a:noFill/>
        </a:ln>
        <a:effectLst/>
      </c:spPr>
      <c:txPr>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endParaRPr lang="en-US"/>
        </a:p>
      </c:txPr>
    </c:title>
    <c:autoTitleDeleted val="0"/>
    <c:pivotFmts>
      <c:pivotFmt>
        <c:idx val="0"/>
        <c:spPr>
          <a:pattFill prst="ltUpDiag">
            <a:fgClr>
              <a:schemeClr val="accent1"/>
            </a:fgClr>
            <a:bgClr>
              <a:schemeClr val="lt1"/>
            </a:bgClr>
          </a:pattFill>
          <a:ln w="34925" cap="rnd">
            <a:solidFill>
              <a:schemeClr val="bg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pattFill prst="ltUpDiag">
            <a:fgClr>
              <a:schemeClr val="accent1"/>
            </a:fgClr>
            <a:bgClr>
              <a:schemeClr val="lt1"/>
            </a:bgClr>
          </a:pattFill>
          <a:ln w="34925" cap="rnd">
            <a:solidFill>
              <a:schemeClr val="bg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w="34925" cap="rnd">
            <a:solidFill>
              <a:schemeClr val="bg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'REVIEWS vs INSTALLS'!$B$1</c:f>
              <c:strCache>
                <c:ptCount val="1"/>
                <c:pt idx="0">
                  <c:v>Total</c:v>
                </c:pt>
              </c:strCache>
            </c:strRef>
          </c:tx>
          <c:spPr>
            <a:ln w="34925" cap="rnd">
              <a:solidFill>
                <a:schemeClr val="bg1"/>
              </a:solidFill>
              <a:round/>
            </a:ln>
            <a:effectLst>
              <a:outerShdw dist="25400" dir="2700000" algn="tl" rotWithShape="0">
                <a:schemeClr val="accent1"/>
              </a:outerShdw>
            </a:effectLst>
          </c:spPr>
          <c:marker>
            <c:symbol val="circle"/>
            <c:size val="5"/>
            <c:spPr>
              <a:solidFill>
                <a:schemeClr val="accent1"/>
              </a:solidFill>
              <a:ln w="22225">
                <a:solidFill>
                  <a:schemeClr val="lt1"/>
                </a:solidFill>
                <a:round/>
              </a:ln>
              <a:effectLst/>
            </c:spPr>
          </c:marker>
          <c:cat>
            <c:strRef>
              <c:f>'REVIEWS vs INSTALLS'!$A$2:$A$21</c:f>
              <c:strCache>
                <c:ptCount val="19"/>
                <c:pt idx="0">
                  <c:v>1,000,000,000+</c:v>
                </c:pt>
                <c:pt idx="1">
                  <c:v>1,000,000+</c:v>
                </c:pt>
                <c:pt idx="2">
                  <c:v>1,000+</c:v>
                </c:pt>
                <c:pt idx="3">
                  <c:v>1+</c:v>
                </c:pt>
                <c:pt idx="4">
                  <c:v>10,000,000+</c:v>
                </c:pt>
                <c:pt idx="5">
                  <c:v>10,000+</c:v>
                </c:pt>
                <c:pt idx="6">
                  <c:v>10+</c:v>
                </c:pt>
                <c:pt idx="7">
                  <c:v>100,000,000+</c:v>
                </c:pt>
                <c:pt idx="8">
                  <c:v>100,000+</c:v>
                </c:pt>
                <c:pt idx="9">
                  <c:v>100+</c:v>
                </c:pt>
                <c:pt idx="10">
                  <c:v>5,000,000+</c:v>
                </c:pt>
                <c:pt idx="11">
                  <c:v>5,000+</c:v>
                </c:pt>
                <c:pt idx="12">
                  <c:v>5+</c:v>
                </c:pt>
                <c:pt idx="13">
                  <c:v>50,000,000+</c:v>
                </c:pt>
                <c:pt idx="14">
                  <c:v>50,000+</c:v>
                </c:pt>
                <c:pt idx="15">
                  <c:v>50+</c:v>
                </c:pt>
                <c:pt idx="16">
                  <c:v>500,000,000+</c:v>
                </c:pt>
                <c:pt idx="17">
                  <c:v>500,000+</c:v>
                </c:pt>
                <c:pt idx="18">
                  <c:v>500+</c:v>
                </c:pt>
              </c:strCache>
            </c:strRef>
          </c:cat>
          <c:val>
            <c:numRef>
              <c:f>'REVIEWS vs INSTALLS'!$B$2:$B$21</c:f>
              <c:numCache>
                <c:formatCode>General</c:formatCode>
                <c:ptCount val="19"/>
                <c:pt idx="0">
                  <c:v>169842936</c:v>
                </c:pt>
                <c:pt idx="1">
                  <c:v>43145045</c:v>
                </c:pt>
                <c:pt idx="2">
                  <c:v>29306</c:v>
                </c:pt>
                <c:pt idx="3">
                  <c:v>8</c:v>
                </c:pt>
                <c:pt idx="4">
                  <c:v>276497865</c:v>
                </c:pt>
                <c:pt idx="5">
                  <c:v>313721</c:v>
                </c:pt>
                <c:pt idx="6">
                  <c:v>198</c:v>
                </c:pt>
                <c:pt idx="7">
                  <c:v>1171475679</c:v>
                </c:pt>
                <c:pt idx="8">
                  <c:v>3359647</c:v>
                </c:pt>
                <c:pt idx="9">
                  <c:v>2523</c:v>
                </c:pt>
                <c:pt idx="10">
                  <c:v>55859135</c:v>
                </c:pt>
                <c:pt idx="11">
                  <c:v>43515</c:v>
                </c:pt>
                <c:pt idx="12">
                  <c:v>26</c:v>
                </c:pt>
                <c:pt idx="13">
                  <c:v>193270643</c:v>
                </c:pt>
                <c:pt idx="14">
                  <c:v>412931</c:v>
                </c:pt>
                <c:pt idx="15">
                  <c:v>281</c:v>
                </c:pt>
                <c:pt idx="16">
                  <c:v>335974368</c:v>
                </c:pt>
                <c:pt idx="17">
                  <c:v>4660570</c:v>
                </c:pt>
                <c:pt idx="18">
                  <c:v>3354</c:v>
                </c:pt>
              </c:numCache>
            </c:numRef>
          </c:val>
          <c:smooth val="0"/>
          <c:extLst>
            <c:ext xmlns:c16="http://schemas.microsoft.com/office/drawing/2014/chart" uri="{C3380CC4-5D6E-409C-BE32-E72D297353CC}">
              <c16:uniqueId val="{00000000-A666-4B93-9081-29F2890E5D6F}"/>
            </c:ext>
          </c:extLst>
        </c:ser>
        <c:dLbls>
          <c:showLegendKey val="0"/>
          <c:showVal val="0"/>
          <c:showCatName val="0"/>
          <c:showSerName val="0"/>
          <c:showPercent val="0"/>
          <c:showBubbleSize val="0"/>
        </c:dLbls>
        <c:dropLines>
          <c:spPr>
            <a:ln w="9525" cap="flat" cmpd="sng" algn="ctr">
              <a:solidFill>
                <a:schemeClr val="bg1"/>
              </a:solidFill>
              <a:round/>
            </a:ln>
            <a:effectLst/>
          </c:spPr>
        </c:dropLines>
        <c:marker val="1"/>
        <c:smooth val="0"/>
        <c:axId val="292155807"/>
        <c:axId val="212232191"/>
      </c:lineChart>
      <c:catAx>
        <c:axId val="292155807"/>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lt1"/>
                    </a:solidFill>
                    <a:latin typeface="+mn-lt"/>
                    <a:ea typeface="+mn-ea"/>
                    <a:cs typeface="+mn-cs"/>
                  </a:defRPr>
                </a:pPr>
                <a:r>
                  <a:rPr lang="en-US">
                    <a:solidFill>
                      <a:srgbClr val="FF0000"/>
                    </a:solidFill>
                  </a:rPr>
                  <a:t>INSTALLS</a:t>
                </a:r>
              </a:p>
            </c:rich>
          </c:tx>
          <c:layout>
            <c:manualLayout>
              <c:xMode val="edge"/>
              <c:yMode val="edge"/>
              <c:x val="0.41408849356793365"/>
              <c:y val="0.74430375257146908"/>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lt1"/>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900" b="0" i="0" u="none" strike="noStrike" kern="1200" spc="100" baseline="0">
                <a:solidFill>
                  <a:schemeClr val="lt1"/>
                </a:solidFill>
                <a:latin typeface="+mn-lt"/>
                <a:ea typeface="+mn-ea"/>
                <a:cs typeface="+mn-cs"/>
              </a:defRPr>
            </a:pPr>
            <a:endParaRPr lang="en-US"/>
          </a:p>
        </c:txPr>
        <c:crossAx val="212232191"/>
        <c:crosses val="autoZero"/>
        <c:auto val="1"/>
        <c:lblAlgn val="ctr"/>
        <c:lblOffset val="100"/>
        <c:noMultiLvlLbl val="0"/>
      </c:catAx>
      <c:valAx>
        <c:axId val="212232191"/>
        <c:scaling>
          <c:orientation val="minMax"/>
        </c:scaling>
        <c:delete val="0"/>
        <c:axPos val="l"/>
        <c:title>
          <c:tx>
            <c:rich>
              <a:bodyPr rot="-5400000" spcFirstLastPara="1" vertOverflow="ellipsis" vert="horz" wrap="square" anchor="ctr" anchorCtr="1"/>
              <a:lstStyle/>
              <a:p>
                <a:pPr>
                  <a:defRPr sz="900" b="1" i="0" u="none" strike="noStrike" kern="1200" baseline="0">
                    <a:solidFill>
                      <a:schemeClr val="lt1"/>
                    </a:solidFill>
                    <a:latin typeface="+mn-lt"/>
                    <a:ea typeface="+mn-ea"/>
                    <a:cs typeface="+mn-cs"/>
                  </a:defRPr>
                </a:pPr>
                <a:r>
                  <a:rPr lang="en-US">
                    <a:solidFill>
                      <a:srgbClr val="002060"/>
                    </a:solidFill>
                  </a:rPr>
                  <a:t>REVIEWS</a:t>
                </a:r>
              </a:p>
            </c:rich>
          </c:tx>
          <c:layout>
            <c:manualLayout>
              <c:xMode val="edge"/>
              <c:yMode val="edge"/>
              <c:x val="2.0576131687242798E-2"/>
              <c:y val="0.30702809108320922"/>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lt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29215580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63706">
          <a:schemeClr val="accent3">
            <a:lumMod val="75000"/>
          </a:schemeClr>
        </a:gs>
        <a:gs pos="31000">
          <a:schemeClr val="bg2">
            <a:lumMod val="10000"/>
          </a:schemeClr>
        </a:gs>
        <a:gs pos="0">
          <a:srgbClr val="7030A0"/>
        </a:gs>
        <a:gs pos="100000">
          <a:schemeClr val="accent4">
            <a:lumMod val="75000"/>
          </a:schemeClr>
        </a:gs>
      </a:gsLst>
      <a:lin ang="0" scaled="0"/>
    </a:gra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29">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12700" cap="flat" cmpd="sng" algn="ctr">
        <a:solidFill>
          <a:schemeClr val="lt1"/>
        </a:solidFill>
        <a:round/>
      </a:ln>
    </cs:spPr>
    <cs:defRPr sz="900"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effectRef idx="0"/>
    <cs:fontRef idx="minor">
      <a:schemeClr val="lt1"/>
    </cs:fontRef>
    <cs:defRPr sz="900" b="1"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2/16/2021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2/16/2021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49598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3ED0CC-082F-4160-86E5-0D6041F12778}"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58776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56731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590127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290895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503324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3216230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821499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1016322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5098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27702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546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7119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28816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5431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46254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4600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73ED0CC-082F-4160-86E5-0D6041F12778}" type="datetime1">
              <a:rPr lang="en-US" smtClean="0"/>
              <a:t>2/16/2021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45031859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rive.google.com/file/d/17cCMjzAKZwqr8YlKPnfFAvLXoN_ddR7b/view?usp=sharin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lava18/google-play-store-apps/download"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10"/>
            <a:ext cx="12192001"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078183" y="2802577"/>
            <a:ext cx="11899074" cy="899565"/>
          </a:xfrm>
        </p:spPr>
        <p:txBody>
          <a:bodyPr>
            <a:noAutofit/>
          </a:bodyPr>
          <a:lstStyle/>
          <a:p>
            <a:pPr algn="l"/>
            <a:r>
              <a:rPr lang="en-US" sz="5400" dirty="0">
                <a:latin typeface="+mn-lt"/>
              </a:rPr>
              <a:t>EXCEL CAPSTONE PROJECT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87501" y="3930723"/>
            <a:ext cx="3485072" cy="899565"/>
          </a:xfrm>
        </p:spPr>
        <p:txBody>
          <a:bodyPr>
            <a:normAutofit/>
          </a:bodyPr>
          <a:lstStyle/>
          <a:p>
            <a:pPr algn="l"/>
            <a:r>
              <a:rPr lang="en-US" sz="3600" dirty="0"/>
              <a:t>Simran Kumari</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E6657A45-2080-476F-AA36-D0731A6EE432}"/>
              </a:ext>
            </a:extLst>
          </p:cNvPr>
          <p:cNvGraphicFramePr>
            <a:graphicFrameLocks/>
          </p:cNvGraphicFramePr>
          <p:nvPr>
            <p:extLst>
              <p:ext uri="{D42A27DB-BD31-4B8C-83A1-F6EECF244321}">
                <p14:modId xmlns:p14="http://schemas.microsoft.com/office/powerpoint/2010/main" val="2983067114"/>
              </p:ext>
            </p:extLst>
          </p:nvPr>
        </p:nvGraphicFramePr>
        <p:xfrm>
          <a:off x="2731008" y="589026"/>
          <a:ext cx="6534911" cy="264185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B8E1E561-E67A-4148-BFF0-C3DD24C2CC9F}"/>
              </a:ext>
            </a:extLst>
          </p:cNvPr>
          <p:cNvSpPr txBox="1"/>
          <p:nvPr/>
        </p:nvSpPr>
        <p:spPr>
          <a:xfrm>
            <a:off x="3742944" y="107942"/>
            <a:ext cx="9400032" cy="369332"/>
          </a:xfrm>
          <a:prstGeom prst="rect">
            <a:avLst/>
          </a:prstGeom>
          <a:noFill/>
        </p:spPr>
        <p:txBody>
          <a:bodyPr wrap="square" rtlCol="0">
            <a:spAutoFit/>
          </a:bodyPr>
          <a:lstStyle/>
          <a:p>
            <a:r>
              <a:rPr lang="en-US" b="1" dirty="0"/>
              <a:t>Charts &amp; Visuals showcasing the Analysis :</a:t>
            </a:r>
          </a:p>
        </p:txBody>
      </p:sp>
      <p:graphicFrame>
        <p:nvGraphicFramePr>
          <p:cNvPr id="6" name="Chart 5">
            <a:extLst>
              <a:ext uri="{FF2B5EF4-FFF2-40B4-BE49-F238E27FC236}">
                <a16:creationId xmlns:a16="http://schemas.microsoft.com/office/drawing/2014/main" id="{43AE5345-E7D3-4B7A-9309-0471D3492285}"/>
              </a:ext>
            </a:extLst>
          </p:cNvPr>
          <p:cNvGraphicFramePr>
            <a:graphicFrameLocks/>
          </p:cNvGraphicFramePr>
          <p:nvPr>
            <p:extLst>
              <p:ext uri="{D42A27DB-BD31-4B8C-83A1-F6EECF244321}">
                <p14:modId xmlns:p14="http://schemas.microsoft.com/office/powerpoint/2010/main" val="3909555534"/>
              </p:ext>
            </p:extLst>
          </p:nvPr>
        </p:nvGraphicFramePr>
        <p:xfrm>
          <a:off x="2731008" y="3627121"/>
          <a:ext cx="6534911" cy="25431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58668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7D9E359-8B75-434B-BA6D-242A23C76715}"/>
              </a:ext>
            </a:extLst>
          </p:cNvPr>
          <p:cNvSpPr txBox="1"/>
          <p:nvPr/>
        </p:nvSpPr>
        <p:spPr>
          <a:xfrm>
            <a:off x="1151906" y="2956956"/>
            <a:ext cx="3752603" cy="646331"/>
          </a:xfrm>
          <a:prstGeom prst="rect">
            <a:avLst/>
          </a:prstGeom>
          <a:noFill/>
        </p:spPr>
        <p:txBody>
          <a:bodyPr wrap="square" rtlCol="0">
            <a:spAutoFit/>
          </a:bodyPr>
          <a:lstStyle/>
          <a:p>
            <a:r>
              <a:rPr lang="en-US" sz="3600" b="1" dirty="0"/>
              <a:t>Conclusion</a:t>
            </a:r>
          </a:p>
        </p:txBody>
      </p:sp>
      <p:sp>
        <p:nvSpPr>
          <p:cNvPr id="7" name="TextBox 6">
            <a:extLst>
              <a:ext uri="{FF2B5EF4-FFF2-40B4-BE49-F238E27FC236}">
                <a16:creationId xmlns:a16="http://schemas.microsoft.com/office/drawing/2014/main" id="{36AC9325-18FA-4CA2-9756-8AD1604FBCD7}"/>
              </a:ext>
            </a:extLst>
          </p:cNvPr>
          <p:cNvSpPr txBox="1"/>
          <p:nvPr/>
        </p:nvSpPr>
        <p:spPr>
          <a:xfrm>
            <a:off x="4108862" y="1073704"/>
            <a:ext cx="7398327" cy="4893647"/>
          </a:xfrm>
          <a:prstGeom prst="rect">
            <a:avLst/>
          </a:prstGeom>
          <a:noFill/>
        </p:spPr>
        <p:txBody>
          <a:bodyPr wrap="square" rtlCol="0">
            <a:spAutoFit/>
          </a:bodyPr>
          <a:lstStyle/>
          <a:p>
            <a:pPr marL="285750" indent="-285750">
              <a:buFont typeface="Wingdings" panose="05000000000000000000" pitchFamily="2" charset="2"/>
              <a:buChar char="v"/>
            </a:pPr>
            <a:r>
              <a:rPr lang="en-US" sz="2400" dirty="0"/>
              <a:t>The Dataset Gives us an opportunity to analyze the data from the android google app store.</a:t>
            </a:r>
          </a:p>
          <a:p>
            <a:pPr marL="285750" indent="-285750">
              <a:buFont typeface="Wingdings" panose="05000000000000000000" pitchFamily="2" charset="2"/>
              <a:buChar char="v"/>
            </a:pPr>
            <a:endParaRPr lang="en-US" sz="2400" dirty="0"/>
          </a:p>
          <a:p>
            <a:pPr marL="285750" indent="-285750">
              <a:buFont typeface="Wingdings" panose="05000000000000000000" pitchFamily="2" charset="2"/>
              <a:buChar char="v"/>
            </a:pPr>
            <a:r>
              <a:rPr lang="en-US" sz="2400" dirty="0"/>
              <a:t>Normally people use the apple app store data for analysis because its readily available, but this data ensures that we can look at apps from androids as well.</a:t>
            </a:r>
          </a:p>
          <a:p>
            <a:pPr marL="285750" indent="-285750">
              <a:buFont typeface="Wingdings" panose="05000000000000000000" pitchFamily="2" charset="2"/>
              <a:buChar char="v"/>
            </a:pPr>
            <a:endParaRPr lang="en-US" sz="2400" dirty="0"/>
          </a:p>
          <a:p>
            <a:pPr marL="285750" indent="-285750">
              <a:buFont typeface="Wingdings" panose="05000000000000000000" pitchFamily="2" charset="2"/>
              <a:buChar char="v"/>
            </a:pPr>
            <a:r>
              <a:rPr lang="en-US" sz="2400" dirty="0"/>
              <a:t>It helps us to get insightful analysis about apps used by android user.</a:t>
            </a:r>
          </a:p>
          <a:p>
            <a:pPr marL="285750" indent="-285750">
              <a:buFont typeface="Wingdings" panose="05000000000000000000" pitchFamily="2" charset="2"/>
              <a:buChar char="v"/>
            </a:pPr>
            <a:endParaRPr lang="en-US" sz="2400" dirty="0"/>
          </a:p>
          <a:p>
            <a:pPr marL="285750" indent="-285750">
              <a:buFont typeface="Wingdings" panose="05000000000000000000" pitchFamily="2" charset="2"/>
              <a:buChar char="v"/>
            </a:pPr>
            <a:r>
              <a:rPr lang="en-US" sz="2400" dirty="0"/>
              <a:t>And also, it will help the respective app developers through this data analysis to enhance their market performance.</a:t>
            </a:r>
          </a:p>
        </p:txBody>
      </p:sp>
    </p:spTree>
    <p:extLst>
      <p:ext uri="{BB962C8B-B14F-4D97-AF65-F5344CB8AC3E}">
        <p14:creationId xmlns:p14="http://schemas.microsoft.com/office/powerpoint/2010/main" val="3122339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DD9D60-99B0-43C5-B8F8-CF71003B2858}"/>
              </a:ext>
            </a:extLst>
          </p:cNvPr>
          <p:cNvSpPr txBox="1"/>
          <p:nvPr/>
        </p:nvSpPr>
        <p:spPr>
          <a:xfrm>
            <a:off x="1496292" y="3218213"/>
            <a:ext cx="9749641" cy="646331"/>
          </a:xfrm>
          <a:prstGeom prst="rect">
            <a:avLst/>
          </a:prstGeom>
          <a:noFill/>
        </p:spPr>
        <p:txBody>
          <a:bodyPr wrap="square" rtlCol="0">
            <a:spAutoFit/>
          </a:bodyPr>
          <a:lstStyle/>
          <a:p>
            <a:r>
              <a:rPr lang="en-US" b="1" dirty="0"/>
              <a:t>Presentation Video Link: </a:t>
            </a:r>
            <a:r>
              <a:rPr lang="en-US" b="1" dirty="0">
                <a:hlinkClick r:id="rId2"/>
              </a:rPr>
              <a:t>https://drive.google.com/file/d/17cCMjzAKZwqr8YlKPnfFAvLXoN_ddR7b/view?usp=sharing</a:t>
            </a:r>
            <a:endParaRPr lang="en-US" b="1" dirty="0"/>
          </a:p>
        </p:txBody>
      </p:sp>
    </p:spTree>
    <p:extLst>
      <p:ext uri="{BB962C8B-B14F-4D97-AF65-F5344CB8AC3E}">
        <p14:creationId xmlns:p14="http://schemas.microsoft.com/office/powerpoint/2010/main" val="23367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b="-1"/>
          <a:stretch/>
        </p:blipFill>
        <p:spPr>
          <a:xfrm>
            <a:off x="-8622" y="10"/>
            <a:ext cx="6096000" cy="685799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719247" y="2873829"/>
            <a:ext cx="5472753" cy="1950645"/>
          </a:xfrm>
        </p:spPr>
        <p:txBody>
          <a:bodyPr anchor="b">
            <a:noAutofit/>
          </a:bodyPr>
          <a:lstStyle/>
          <a:p>
            <a:pPr algn="l"/>
            <a:r>
              <a:rPr lang="en-US" dirty="0"/>
              <a:t>ANALYSIS OF GOOGLE PLAY STORE APPS USING VARIOUS METRICS</a:t>
            </a:r>
          </a:p>
        </p:txBody>
      </p:sp>
    </p:spTree>
    <p:extLst>
      <p:ext uri="{BB962C8B-B14F-4D97-AF65-F5344CB8AC3E}">
        <p14:creationId xmlns:p14="http://schemas.microsoft.com/office/powerpoint/2010/main" val="3220235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33EF4-42BC-4CD6-BA50-019B206070EA}"/>
              </a:ext>
            </a:extLst>
          </p:cNvPr>
          <p:cNvSpPr>
            <a:spLocks noGrp="1"/>
          </p:cNvSpPr>
          <p:nvPr>
            <p:ph type="title"/>
          </p:nvPr>
        </p:nvSpPr>
        <p:spPr>
          <a:xfrm>
            <a:off x="-2529549" y="2552700"/>
            <a:ext cx="10018713" cy="1752599"/>
          </a:xfrm>
        </p:spPr>
        <p:txBody>
          <a:bodyPr>
            <a:normAutofit/>
          </a:bodyPr>
          <a:lstStyle/>
          <a:p>
            <a:r>
              <a:rPr lang="en-US" sz="3600" b="1" dirty="0"/>
              <a:t>INTRODUCTION</a:t>
            </a:r>
          </a:p>
        </p:txBody>
      </p:sp>
      <p:sp>
        <p:nvSpPr>
          <p:cNvPr id="6" name="TextBox 5">
            <a:extLst>
              <a:ext uri="{FF2B5EF4-FFF2-40B4-BE49-F238E27FC236}">
                <a16:creationId xmlns:a16="http://schemas.microsoft.com/office/drawing/2014/main" id="{E420ACC6-4166-40D9-B79A-A39F9CB3B05E}"/>
              </a:ext>
            </a:extLst>
          </p:cNvPr>
          <p:cNvSpPr txBox="1"/>
          <p:nvPr/>
        </p:nvSpPr>
        <p:spPr>
          <a:xfrm>
            <a:off x="5035296" y="945909"/>
            <a:ext cx="6790944" cy="4801314"/>
          </a:xfrm>
          <a:prstGeom prst="rect">
            <a:avLst/>
          </a:prstGeom>
          <a:noFill/>
        </p:spPr>
        <p:txBody>
          <a:bodyPr wrap="square" rtlCol="0">
            <a:spAutoFit/>
          </a:bodyPr>
          <a:lstStyle/>
          <a:p>
            <a:pPr marL="285750" indent="-285750">
              <a:buFont typeface="Arial" panose="020B0604020202020204" pitchFamily="34" charset="0"/>
              <a:buChar char="•"/>
            </a:pPr>
            <a:r>
              <a:rPr lang="en-US" sz="2400" dirty="0"/>
              <a:t>This data set is scrapped from Google Play Store Apps.</a:t>
            </a:r>
          </a:p>
          <a:p>
            <a:endParaRPr lang="en-US" sz="2400" dirty="0"/>
          </a:p>
          <a:p>
            <a:pPr marL="285750" indent="-285750">
              <a:buFont typeface="Arial" panose="020B0604020202020204" pitchFamily="34" charset="0"/>
              <a:buChar char="•"/>
            </a:pPr>
            <a:r>
              <a:rPr lang="en-US" sz="2400" dirty="0"/>
              <a:t>It was scrapped by Lavanya Gupta using jQuery.</a:t>
            </a:r>
          </a:p>
          <a:p>
            <a:endParaRPr lang="en-US" sz="2400" dirty="0"/>
          </a:p>
          <a:p>
            <a:pPr marL="285750" indent="-285750">
              <a:buFont typeface="Arial" panose="020B0604020202020204" pitchFamily="34" charset="0"/>
              <a:buChar char="•"/>
            </a:pPr>
            <a:r>
              <a:rPr lang="en-US" sz="2400" dirty="0"/>
              <a:t>Lavanya described that there is a lot of public datasets for the apple app store , however, google play store doesn’t have many  datasets available. She wanted this dataset to be available for people so that they can do analysis and gain important insights about the apps people use in android phones.</a:t>
            </a:r>
          </a:p>
          <a:p>
            <a:endParaRPr lang="en-US" dirty="0"/>
          </a:p>
        </p:txBody>
      </p:sp>
    </p:spTree>
    <p:extLst>
      <p:ext uri="{BB962C8B-B14F-4D97-AF65-F5344CB8AC3E}">
        <p14:creationId xmlns:p14="http://schemas.microsoft.com/office/powerpoint/2010/main" val="4081119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30F0D0-7C86-4500-A594-E61A5C3B5B5B}"/>
              </a:ext>
            </a:extLst>
          </p:cNvPr>
          <p:cNvSpPr txBox="1"/>
          <p:nvPr/>
        </p:nvSpPr>
        <p:spPr>
          <a:xfrm>
            <a:off x="1056904" y="2755075"/>
            <a:ext cx="4476997" cy="1200329"/>
          </a:xfrm>
          <a:prstGeom prst="rect">
            <a:avLst/>
          </a:prstGeom>
          <a:noFill/>
        </p:spPr>
        <p:txBody>
          <a:bodyPr wrap="square" rtlCol="0">
            <a:spAutoFit/>
          </a:bodyPr>
          <a:lstStyle/>
          <a:p>
            <a:r>
              <a:rPr lang="en-US" sz="3600" dirty="0"/>
              <a:t>DATA SET </a:t>
            </a:r>
          </a:p>
          <a:p>
            <a:r>
              <a:rPr lang="en-US" b="1" dirty="0"/>
              <a:t>-10,842  total app entries</a:t>
            </a:r>
          </a:p>
          <a:p>
            <a:r>
              <a:rPr lang="en-US" b="1" dirty="0"/>
              <a:t>-9640 unique app entries</a:t>
            </a:r>
          </a:p>
        </p:txBody>
      </p:sp>
      <p:sp>
        <p:nvSpPr>
          <p:cNvPr id="5" name="TextBox 4">
            <a:extLst>
              <a:ext uri="{FF2B5EF4-FFF2-40B4-BE49-F238E27FC236}">
                <a16:creationId xmlns:a16="http://schemas.microsoft.com/office/drawing/2014/main" id="{2A9F5283-6819-4FEE-9D6A-EC3651D8A4DF}"/>
              </a:ext>
            </a:extLst>
          </p:cNvPr>
          <p:cNvSpPr txBox="1"/>
          <p:nvPr/>
        </p:nvSpPr>
        <p:spPr>
          <a:xfrm>
            <a:off x="4378037" y="510639"/>
            <a:ext cx="7813963" cy="5447645"/>
          </a:xfrm>
          <a:prstGeom prst="rect">
            <a:avLst/>
          </a:prstGeom>
          <a:noFill/>
        </p:spPr>
        <p:txBody>
          <a:bodyPr wrap="square" rtlCol="0">
            <a:spAutoFit/>
          </a:bodyPr>
          <a:lstStyle/>
          <a:p>
            <a:r>
              <a:rPr lang="en-US" sz="2800" b="1" dirty="0"/>
              <a:t>Column in the dataset about the apps:</a:t>
            </a:r>
          </a:p>
          <a:p>
            <a:pPr marL="342900" indent="-342900">
              <a:buFont typeface="Wingdings" panose="05000000000000000000" pitchFamily="2" charset="2"/>
              <a:buChar char="v"/>
            </a:pPr>
            <a:r>
              <a:rPr lang="en-US" sz="2000" b="1" dirty="0"/>
              <a:t>App</a:t>
            </a:r>
            <a:r>
              <a:rPr lang="en-US" sz="2000" dirty="0"/>
              <a:t>: Name of the app</a:t>
            </a:r>
          </a:p>
          <a:p>
            <a:pPr marL="342900" indent="-342900">
              <a:buFont typeface="Wingdings" panose="05000000000000000000" pitchFamily="2" charset="2"/>
              <a:buChar char="v"/>
            </a:pPr>
            <a:r>
              <a:rPr lang="en-US" sz="2000" b="1" dirty="0"/>
              <a:t>Category</a:t>
            </a:r>
            <a:r>
              <a:rPr lang="en-US" sz="2000" dirty="0"/>
              <a:t>: This column shows the category the app is in.</a:t>
            </a:r>
          </a:p>
          <a:p>
            <a:pPr marL="342900" indent="-342900">
              <a:buFont typeface="Wingdings" panose="05000000000000000000" pitchFamily="2" charset="2"/>
              <a:buChar char="v"/>
            </a:pPr>
            <a:r>
              <a:rPr lang="en-US" sz="2000" b="1" dirty="0"/>
              <a:t>Ratings:</a:t>
            </a:r>
            <a:r>
              <a:rPr lang="en-US" sz="2000" dirty="0"/>
              <a:t> Shows the ratings of the apps from 1.0 to 5.0</a:t>
            </a:r>
          </a:p>
          <a:p>
            <a:pPr marL="342900" indent="-342900">
              <a:buFont typeface="Wingdings" panose="05000000000000000000" pitchFamily="2" charset="2"/>
              <a:buChar char="v"/>
            </a:pPr>
            <a:r>
              <a:rPr lang="en-US" sz="2000" b="1" dirty="0"/>
              <a:t>Reviews</a:t>
            </a:r>
            <a:r>
              <a:rPr lang="en-US" sz="2000" dirty="0"/>
              <a:t>: This column shows the number of reviews the app has.</a:t>
            </a:r>
          </a:p>
          <a:p>
            <a:pPr marL="342900" indent="-342900">
              <a:buFont typeface="Wingdings" panose="05000000000000000000" pitchFamily="2" charset="2"/>
              <a:buChar char="v"/>
            </a:pPr>
            <a:r>
              <a:rPr lang="en-US" sz="2000" b="1" dirty="0"/>
              <a:t>Size:</a:t>
            </a:r>
            <a:r>
              <a:rPr lang="en-US" sz="2000" dirty="0"/>
              <a:t> The size of the app</a:t>
            </a:r>
          </a:p>
          <a:p>
            <a:pPr marL="342900" indent="-342900">
              <a:buFont typeface="Wingdings" panose="05000000000000000000" pitchFamily="2" charset="2"/>
              <a:buChar char="v"/>
            </a:pPr>
            <a:r>
              <a:rPr lang="en-US" sz="2000" b="1" dirty="0"/>
              <a:t>Installs</a:t>
            </a:r>
            <a:r>
              <a:rPr lang="en-US" sz="2000" dirty="0"/>
              <a:t>: Shows the number of times the app has been installed</a:t>
            </a:r>
          </a:p>
          <a:p>
            <a:pPr marL="342900" indent="-342900">
              <a:buFont typeface="Wingdings" panose="05000000000000000000" pitchFamily="2" charset="2"/>
              <a:buChar char="v"/>
            </a:pPr>
            <a:r>
              <a:rPr lang="en-US" sz="2000" b="1" dirty="0"/>
              <a:t>Type</a:t>
            </a:r>
            <a:r>
              <a:rPr lang="en-US" sz="2000" dirty="0"/>
              <a:t>: Shows whether the app is paid or free</a:t>
            </a:r>
          </a:p>
          <a:p>
            <a:pPr marL="342900" indent="-342900">
              <a:buFont typeface="Wingdings" panose="05000000000000000000" pitchFamily="2" charset="2"/>
              <a:buChar char="v"/>
            </a:pPr>
            <a:r>
              <a:rPr lang="en-US" sz="2000" b="1" dirty="0"/>
              <a:t>Price:</a:t>
            </a:r>
            <a:r>
              <a:rPr lang="en-US" sz="2000" dirty="0"/>
              <a:t> Mentions the price of the app</a:t>
            </a:r>
          </a:p>
          <a:p>
            <a:pPr marL="342900" indent="-342900">
              <a:buFont typeface="Wingdings" panose="05000000000000000000" pitchFamily="2" charset="2"/>
              <a:buChar char="v"/>
            </a:pPr>
            <a:r>
              <a:rPr lang="en-US" sz="2000" b="1" dirty="0"/>
              <a:t>Content Rating</a:t>
            </a:r>
            <a:r>
              <a:rPr lang="en-US" sz="2000" dirty="0"/>
              <a:t>: Who the app is targeted towards- Everyone, Children, Mature 21+, Adult</a:t>
            </a:r>
          </a:p>
          <a:p>
            <a:pPr marL="342900" indent="-342900">
              <a:buFont typeface="Wingdings" panose="05000000000000000000" pitchFamily="2" charset="2"/>
              <a:buChar char="v"/>
            </a:pPr>
            <a:r>
              <a:rPr lang="en-US" sz="2000" b="1" dirty="0"/>
              <a:t>Genres:</a:t>
            </a:r>
            <a:r>
              <a:rPr lang="en-US" sz="2000" dirty="0"/>
              <a:t> The genre of the app</a:t>
            </a:r>
          </a:p>
          <a:p>
            <a:pPr marL="342900" indent="-342900">
              <a:buFont typeface="Wingdings" panose="05000000000000000000" pitchFamily="2" charset="2"/>
              <a:buChar char="v"/>
            </a:pPr>
            <a:r>
              <a:rPr lang="en-US" sz="2000" b="1" dirty="0"/>
              <a:t>Last Updated</a:t>
            </a:r>
            <a:r>
              <a:rPr lang="en-US" sz="2000" dirty="0"/>
              <a:t>: This date is when the app was last updated at the play store</a:t>
            </a:r>
          </a:p>
          <a:p>
            <a:pPr marL="342900" indent="-342900">
              <a:buFont typeface="Wingdings" panose="05000000000000000000" pitchFamily="2" charset="2"/>
              <a:buChar char="v"/>
            </a:pPr>
            <a:r>
              <a:rPr lang="en-US" sz="2000" b="1" dirty="0"/>
              <a:t>Current Ver</a:t>
            </a:r>
            <a:r>
              <a:rPr lang="en-US" sz="2000" dirty="0"/>
              <a:t>: The version of the app available in the play store</a:t>
            </a:r>
          </a:p>
          <a:p>
            <a:pPr marL="342900" indent="-342900">
              <a:buFont typeface="Wingdings" panose="05000000000000000000" pitchFamily="2" charset="2"/>
              <a:buChar char="v"/>
            </a:pPr>
            <a:r>
              <a:rPr lang="en-US" sz="2000" b="1" dirty="0"/>
              <a:t>Android Ver</a:t>
            </a:r>
            <a:r>
              <a:rPr lang="en-US" sz="2000" dirty="0"/>
              <a:t>: The minimum version of android needed to install the app.</a:t>
            </a:r>
          </a:p>
        </p:txBody>
      </p:sp>
      <p:sp>
        <p:nvSpPr>
          <p:cNvPr id="6" name="TextBox 5">
            <a:extLst>
              <a:ext uri="{FF2B5EF4-FFF2-40B4-BE49-F238E27FC236}">
                <a16:creationId xmlns:a16="http://schemas.microsoft.com/office/drawing/2014/main" id="{017CA0FF-F706-441D-B3F8-ADEC7504CC74}"/>
              </a:ext>
            </a:extLst>
          </p:cNvPr>
          <p:cNvSpPr txBox="1"/>
          <p:nvPr/>
        </p:nvSpPr>
        <p:spPr>
          <a:xfrm>
            <a:off x="2042556" y="5978029"/>
            <a:ext cx="9714016" cy="369332"/>
          </a:xfrm>
          <a:prstGeom prst="rect">
            <a:avLst/>
          </a:prstGeom>
          <a:noFill/>
        </p:spPr>
        <p:txBody>
          <a:bodyPr wrap="square" rtlCol="0">
            <a:spAutoFit/>
          </a:bodyPr>
          <a:lstStyle/>
          <a:p>
            <a:r>
              <a:rPr lang="en-US" dirty="0"/>
              <a:t>Source of Dataset- </a:t>
            </a:r>
            <a:r>
              <a:rPr lang="en-US" dirty="0">
                <a:hlinkClick r:id="rId2"/>
              </a:rPr>
              <a:t>https://www.kaggle.com/lava18/google-play-store-apps/download</a:t>
            </a:r>
            <a:endParaRPr lang="en-US" dirty="0"/>
          </a:p>
        </p:txBody>
      </p:sp>
    </p:spTree>
    <p:extLst>
      <p:ext uri="{BB962C8B-B14F-4D97-AF65-F5344CB8AC3E}">
        <p14:creationId xmlns:p14="http://schemas.microsoft.com/office/powerpoint/2010/main" val="4124587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EC8765-DFAF-44DF-8C72-DE319C0D08CB}"/>
              </a:ext>
            </a:extLst>
          </p:cNvPr>
          <p:cNvSpPr txBox="1"/>
          <p:nvPr/>
        </p:nvSpPr>
        <p:spPr>
          <a:xfrm>
            <a:off x="961901" y="3016332"/>
            <a:ext cx="3918858" cy="584775"/>
          </a:xfrm>
          <a:prstGeom prst="rect">
            <a:avLst/>
          </a:prstGeom>
          <a:noFill/>
        </p:spPr>
        <p:txBody>
          <a:bodyPr wrap="square" rtlCol="0">
            <a:spAutoFit/>
          </a:bodyPr>
          <a:lstStyle/>
          <a:p>
            <a:r>
              <a:rPr lang="en-US" sz="3200" b="1" dirty="0"/>
              <a:t>Data Cleaning</a:t>
            </a:r>
          </a:p>
        </p:txBody>
      </p:sp>
      <p:sp>
        <p:nvSpPr>
          <p:cNvPr id="5" name="TextBox 4">
            <a:extLst>
              <a:ext uri="{FF2B5EF4-FFF2-40B4-BE49-F238E27FC236}">
                <a16:creationId xmlns:a16="http://schemas.microsoft.com/office/drawing/2014/main" id="{740B6748-030C-46F0-A007-64828B21FF8D}"/>
              </a:ext>
            </a:extLst>
          </p:cNvPr>
          <p:cNvSpPr txBox="1"/>
          <p:nvPr/>
        </p:nvSpPr>
        <p:spPr>
          <a:xfrm>
            <a:off x="4583875" y="653144"/>
            <a:ext cx="6626432" cy="4708981"/>
          </a:xfrm>
          <a:prstGeom prst="rect">
            <a:avLst/>
          </a:prstGeom>
          <a:noFill/>
        </p:spPr>
        <p:txBody>
          <a:bodyPr wrap="square" rtlCol="0">
            <a:spAutoFit/>
          </a:bodyPr>
          <a:lstStyle/>
          <a:p>
            <a:pPr marL="285750" indent="-285750">
              <a:buFont typeface="Wingdings" panose="05000000000000000000" pitchFamily="2" charset="2"/>
              <a:buChar char="§"/>
            </a:pPr>
            <a:r>
              <a:rPr lang="en-US" sz="2000" dirty="0"/>
              <a:t>Deleted the row for the app ‘Life Made Wi-Fi Touchscreen Photo Frame’ because it had a rating of 19, assuming that was a mistake considering rating for an app can only go from 1.0 to 5.0.</a:t>
            </a:r>
          </a:p>
          <a:p>
            <a:pPr marL="285750" indent="-285750">
              <a:buFont typeface="Wingdings" panose="05000000000000000000" pitchFamily="2" charset="2"/>
              <a:buChar char="§"/>
            </a:pPr>
            <a:endParaRPr lang="en-US" sz="2000" dirty="0"/>
          </a:p>
          <a:p>
            <a:pPr marL="285750" indent="-285750">
              <a:buFont typeface="Wingdings" panose="05000000000000000000" pitchFamily="2" charset="2"/>
              <a:buChar char="§"/>
            </a:pPr>
            <a:r>
              <a:rPr lang="en-US" sz="2000" dirty="0"/>
              <a:t>Tried to find any blanks using the ‘Go to special’ function in ‘Find and Select’</a:t>
            </a:r>
          </a:p>
          <a:p>
            <a:endParaRPr lang="en-US" sz="2000" dirty="0"/>
          </a:p>
          <a:p>
            <a:pPr marL="285750" indent="-285750">
              <a:buFont typeface="Wingdings" panose="05000000000000000000" pitchFamily="2" charset="2"/>
              <a:buChar char="§"/>
            </a:pPr>
            <a:r>
              <a:rPr lang="en-US" sz="2000" dirty="0"/>
              <a:t>Also, did conditional formatting to highlight if there are any duplicates that can be deleted.</a:t>
            </a:r>
          </a:p>
          <a:p>
            <a:pPr marL="285750" indent="-285750">
              <a:buFont typeface="Wingdings" panose="05000000000000000000" pitchFamily="2" charset="2"/>
              <a:buChar char="§"/>
            </a:pPr>
            <a:endParaRPr lang="en-US" sz="2000" dirty="0"/>
          </a:p>
          <a:p>
            <a:pPr marL="285750" indent="-285750">
              <a:buFont typeface="Wingdings" panose="05000000000000000000" pitchFamily="2" charset="2"/>
              <a:buChar char="§"/>
            </a:pPr>
            <a:r>
              <a:rPr lang="en-US" sz="2000" dirty="0"/>
              <a:t>Used to remove the duplicate option to delete the duplicate data for apps that were.</a:t>
            </a:r>
          </a:p>
          <a:p>
            <a:pPr marL="285750" indent="-285750">
              <a:buFont typeface="Wingdings" panose="05000000000000000000" pitchFamily="2" charset="2"/>
              <a:buChar char="§"/>
            </a:pPr>
            <a:endParaRPr lang="en-US" sz="2000" dirty="0"/>
          </a:p>
          <a:p>
            <a:pPr marL="285750" indent="-285750">
              <a:buFont typeface="Wingdings" panose="05000000000000000000" pitchFamily="2" charset="2"/>
              <a:buChar char="§"/>
            </a:pPr>
            <a:r>
              <a:rPr lang="en-US" sz="2000" dirty="0"/>
              <a:t>Also, I deleted all the Nan and Varies with Device Columns.</a:t>
            </a:r>
          </a:p>
        </p:txBody>
      </p:sp>
    </p:spTree>
    <p:extLst>
      <p:ext uri="{BB962C8B-B14F-4D97-AF65-F5344CB8AC3E}">
        <p14:creationId xmlns:p14="http://schemas.microsoft.com/office/powerpoint/2010/main" val="433492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2A308C-96B6-42C6-A61C-E22670A8A003}"/>
              </a:ext>
            </a:extLst>
          </p:cNvPr>
          <p:cNvSpPr txBox="1"/>
          <p:nvPr/>
        </p:nvSpPr>
        <p:spPr>
          <a:xfrm>
            <a:off x="1698171" y="995149"/>
            <a:ext cx="8704613" cy="461665"/>
          </a:xfrm>
          <a:prstGeom prst="rect">
            <a:avLst/>
          </a:prstGeom>
          <a:noFill/>
        </p:spPr>
        <p:txBody>
          <a:bodyPr wrap="square" rtlCol="0">
            <a:spAutoFit/>
          </a:bodyPr>
          <a:lstStyle/>
          <a:p>
            <a:r>
              <a:rPr lang="en-US" sz="2400" b="1" dirty="0"/>
              <a:t>Problem Statement from the Datasets</a:t>
            </a:r>
          </a:p>
        </p:txBody>
      </p:sp>
      <p:sp>
        <p:nvSpPr>
          <p:cNvPr id="5" name="TextBox 4">
            <a:extLst>
              <a:ext uri="{FF2B5EF4-FFF2-40B4-BE49-F238E27FC236}">
                <a16:creationId xmlns:a16="http://schemas.microsoft.com/office/drawing/2014/main" id="{892096E9-9EC2-4390-ADC2-8FB38BBA495A}"/>
              </a:ext>
            </a:extLst>
          </p:cNvPr>
          <p:cNvSpPr txBox="1"/>
          <p:nvPr/>
        </p:nvSpPr>
        <p:spPr>
          <a:xfrm>
            <a:off x="1698171" y="1769423"/>
            <a:ext cx="9072748" cy="4093428"/>
          </a:xfrm>
          <a:prstGeom prst="rect">
            <a:avLst/>
          </a:prstGeom>
          <a:noFill/>
        </p:spPr>
        <p:txBody>
          <a:bodyPr wrap="square" rtlCol="0">
            <a:spAutoFit/>
          </a:bodyPr>
          <a:lstStyle/>
          <a:p>
            <a:pPr marL="342900" indent="-342900">
              <a:buFont typeface="+mj-lt"/>
              <a:buAutoNum type="arabicPeriod"/>
            </a:pPr>
            <a:r>
              <a:rPr lang="en-US" sz="2000" dirty="0"/>
              <a:t>What rating did a specific app get?</a:t>
            </a:r>
          </a:p>
          <a:p>
            <a:pPr marL="342900" indent="-342900">
              <a:buFont typeface="+mj-lt"/>
              <a:buAutoNum type="arabicPeriod"/>
            </a:pPr>
            <a:r>
              <a:rPr lang="en-US" sz="2000" dirty="0"/>
              <a:t>What are the apps with the highest rating?</a:t>
            </a:r>
          </a:p>
          <a:p>
            <a:pPr marL="342900" indent="-342900">
              <a:buFont typeface="+mj-lt"/>
              <a:buAutoNum type="arabicPeriod"/>
            </a:pPr>
            <a:r>
              <a:rPr lang="en-US" sz="2000" dirty="0"/>
              <a:t>What is the highest cost of an app in the Google Play Store?</a:t>
            </a:r>
          </a:p>
          <a:p>
            <a:pPr marL="342900" indent="-342900">
              <a:buFont typeface="+mj-lt"/>
              <a:buAutoNum type="arabicPeriod"/>
            </a:pPr>
            <a:r>
              <a:rPr lang="en-US" sz="2000" dirty="0"/>
              <a:t>What is the app that has been downloaded the most in the play store?</a:t>
            </a:r>
          </a:p>
          <a:p>
            <a:pPr marL="342900" indent="-342900">
              <a:buFont typeface="+mj-lt"/>
              <a:buAutoNum type="arabicPeriod"/>
            </a:pPr>
            <a:r>
              <a:rPr lang="en-US" sz="2000" dirty="0"/>
              <a:t>Do apps that are more popular cost more?</a:t>
            </a:r>
          </a:p>
          <a:p>
            <a:pPr marL="342900" indent="-342900">
              <a:buFont typeface="+mj-lt"/>
              <a:buAutoNum type="arabicPeriod"/>
            </a:pPr>
            <a:r>
              <a:rPr lang="en-US" sz="2000" dirty="0"/>
              <a:t>Do costly or cheaper apps have more reviews?</a:t>
            </a:r>
          </a:p>
          <a:p>
            <a:pPr marL="342900" indent="-342900">
              <a:buFont typeface="+mj-lt"/>
              <a:buAutoNum type="arabicPeriod"/>
            </a:pPr>
            <a:r>
              <a:rPr lang="en-US" sz="2000" dirty="0"/>
              <a:t>What is the distribution of ratings across all apps? What is the average rating?</a:t>
            </a:r>
          </a:p>
          <a:p>
            <a:pPr marL="342900" indent="-342900">
              <a:buFont typeface="+mj-lt"/>
              <a:buAutoNum type="arabicPeriod"/>
            </a:pPr>
            <a:r>
              <a:rPr lang="en-US" sz="2000" dirty="0"/>
              <a:t>Which genres of apps have more price?</a:t>
            </a:r>
          </a:p>
          <a:p>
            <a:pPr marL="342900" indent="-342900">
              <a:buFont typeface="+mj-lt"/>
              <a:buAutoNum type="arabicPeriod"/>
            </a:pPr>
            <a:r>
              <a:rPr lang="en-US" sz="2000" dirty="0"/>
              <a:t>Are there any outliers in the price of the apps in a specific category or while considering the number of installs?</a:t>
            </a:r>
          </a:p>
          <a:p>
            <a:pPr marL="342900" indent="-342900">
              <a:buFont typeface="+mj-lt"/>
              <a:buAutoNum type="arabicPeriod"/>
            </a:pPr>
            <a:r>
              <a:rPr lang="en-US" sz="2000" dirty="0"/>
              <a:t>What is the average rating for apps in a specific category (like a specific number of installs)?</a:t>
            </a:r>
          </a:p>
          <a:p>
            <a:pPr marL="342900" indent="-342900">
              <a:buFont typeface="+mj-lt"/>
              <a:buAutoNum type="arabicPeriod"/>
            </a:pPr>
            <a:endParaRPr lang="en-US" sz="2000" dirty="0"/>
          </a:p>
        </p:txBody>
      </p:sp>
    </p:spTree>
    <p:extLst>
      <p:ext uri="{BB962C8B-B14F-4D97-AF65-F5344CB8AC3E}">
        <p14:creationId xmlns:p14="http://schemas.microsoft.com/office/powerpoint/2010/main" val="1197453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0B17A8-E9BF-419C-8ACE-6F6F7AEAF4BC}"/>
              </a:ext>
            </a:extLst>
          </p:cNvPr>
          <p:cNvSpPr txBox="1"/>
          <p:nvPr/>
        </p:nvSpPr>
        <p:spPr>
          <a:xfrm>
            <a:off x="1972493" y="809897"/>
            <a:ext cx="6923314" cy="523220"/>
          </a:xfrm>
          <a:prstGeom prst="rect">
            <a:avLst/>
          </a:prstGeom>
          <a:noFill/>
        </p:spPr>
        <p:txBody>
          <a:bodyPr wrap="square" rtlCol="0">
            <a:spAutoFit/>
          </a:bodyPr>
          <a:lstStyle/>
          <a:p>
            <a:r>
              <a:rPr lang="en-US" sz="2800" b="1" dirty="0"/>
              <a:t>DATA ANALYSIS RESULT</a:t>
            </a:r>
          </a:p>
        </p:txBody>
      </p:sp>
      <p:sp>
        <p:nvSpPr>
          <p:cNvPr id="5" name="TextBox 4">
            <a:extLst>
              <a:ext uri="{FF2B5EF4-FFF2-40B4-BE49-F238E27FC236}">
                <a16:creationId xmlns:a16="http://schemas.microsoft.com/office/drawing/2014/main" id="{5DFB3974-20D1-4536-A617-DF1216DF99A7}"/>
              </a:ext>
            </a:extLst>
          </p:cNvPr>
          <p:cNvSpPr txBox="1"/>
          <p:nvPr/>
        </p:nvSpPr>
        <p:spPr>
          <a:xfrm>
            <a:off x="1724297" y="1718131"/>
            <a:ext cx="9666514" cy="5755422"/>
          </a:xfrm>
          <a:prstGeom prst="rect">
            <a:avLst/>
          </a:prstGeom>
          <a:noFill/>
        </p:spPr>
        <p:txBody>
          <a:bodyPr wrap="square" rtlCol="0">
            <a:spAutoFit/>
          </a:bodyPr>
          <a:lstStyle/>
          <a:p>
            <a:pPr marL="285750" indent="-285750">
              <a:buFont typeface="Wingdings" panose="05000000000000000000" pitchFamily="2" charset="2"/>
              <a:buChar char="ü"/>
            </a:pPr>
            <a:r>
              <a:rPr lang="en-US" sz="2000" dirty="0"/>
              <a:t>Average rating of apps with billion- plus downloads is 4.26.It was calculated by filtering apps with one billion downloads and then averaging the ratings of all the apps using Average function.</a:t>
            </a:r>
          </a:p>
          <a:p>
            <a:pPr marL="285750" indent="-285750">
              <a:buFont typeface="Wingdings" panose="05000000000000000000" pitchFamily="2" charset="2"/>
              <a:buChar char="ü"/>
            </a:pPr>
            <a:r>
              <a:rPr lang="en-US" sz="2000" dirty="0"/>
              <a:t>Within the Dating category , the app with the highest number of reviews is ‘</a:t>
            </a:r>
            <a:r>
              <a:rPr lang="en-US" sz="2000" dirty="0" err="1"/>
              <a:t>Zoosk</a:t>
            </a:r>
            <a:r>
              <a:rPr lang="en-US" sz="2000" dirty="0"/>
              <a:t> Dating App: Meet Singles’ with a total of 516801  reviews. The total cost of dating apps is  $22.96.</a:t>
            </a:r>
          </a:p>
          <a:p>
            <a:pPr marL="285750" indent="-285750">
              <a:buFont typeface="Wingdings" panose="05000000000000000000" pitchFamily="2" charset="2"/>
              <a:buChar char="ü"/>
            </a:pPr>
            <a:r>
              <a:rPr lang="en-US" sz="2000" dirty="0"/>
              <a:t>When sorting out all the apps using different categories and the sum of their reviews, the game category has the greatest number of reviews . It shows that the gaming community is very active and leave more reviews than other users.</a:t>
            </a:r>
          </a:p>
          <a:p>
            <a:pPr marL="285750" indent="-285750">
              <a:buFont typeface="Wingdings" panose="05000000000000000000" pitchFamily="2" charset="2"/>
              <a:buChar char="ü"/>
            </a:pPr>
            <a:r>
              <a:rPr lang="en-US" sz="2000" dirty="0"/>
              <a:t>If the apps are sorted by the number of installs with the sum of prizes ,it was clear that the price of apps with 1000+ and 10,000+ was higher than others. Also, apps with one billion plus download are all free. This shows that as many people do not download paid apps compared to free ones.</a:t>
            </a:r>
          </a:p>
          <a:p>
            <a:pPr marL="285750" indent="-285750">
              <a:buFont typeface="Wingdings" panose="05000000000000000000" pitchFamily="2" charset="2"/>
              <a:buChar char="ü"/>
            </a:pPr>
            <a:r>
              <a:rPr lang="en-US" sz="2000" dirty="0"/>
              <a:t>While sorting the apps by category  and sum of prices, it was clear that Finance category had the highest price of them all.</a:t>
            </a:r>
          </a:p>
          <a:p>
            <a:endParaRPr lang="en-US" sz="2000" dirty="0"/>
          </a:p>
          <a:p>
            <a:pPr marL="285750" indent="-285750">
              <a:buFont typeface="Wingdings" panose="05000000000000000000" pitchFamily="2" charset="2"/>
              <a:buChar char="ü"/>
            </a:pPr>
            <a:endParaRPr lang="en-US" sz="2400" b="1" dirty="0"/>
          </a:p>
          <a:p>
            <a:pPr marL="285750" indent="-285750">
              <a:buFont typeface="Wingdings" panose="05000000000000000000" pitchFamily="2" charset="2"/>
              <a:buChar char="ü"/>
            </a:pPr>
            <a:endParaRPr lang="en-US" sz="2400" b="1" dirty="0"/>
          </a:p>
        </p:txBody>
      </p:sp>
    </p:spTree>
    <p:extLst>
      <p:ext uri="{BB962C8B-B14F-4D97-AF65-F5344CB8AC3E}">
        <p14:creationId xmlns:p14="http://schemas.microsoft.com/office/powerpoint/2010/main" val="2343890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0BB385-3CCE-407F-92C2-2AADCECEFCD0}"/>
              </a:ext>
            </a:extLst>
          </p:cNvPr>
          <p:cNvSpPr txBox="1"/>
          <p:nvPr/>
        </p:nvSpPr>
        <p:spPr>
          <a:xfrm>
            <a:off x="1294410" y="2410691"/>
            <a:ext cx="3954484" cy="1569660"/>
          </a:xfrm>
          <a:prstGeom prst="rect">
            <a:avLst/>
          </a:prstGeom>
          <a:noFill/>
        </p:spPr>
        <p:txBody>
          <a:bodyPr wrap="square" rtlCol="0">
            <a:spAutoFit/>
          </a:bodyPr>
          <a:lstStyle/>
          <a:p>
            <a:r>
              <a:rPr lang="en-US" sz="3200" b="1" dirty="0"/>
              <a:t>Data Analysis Extended – Date Time Function</a:t>
            </a:r>
          </a:p>
        </p:txBody>
      </p:sp>
      <p:sp>
        <p:nvSpPr>
          <p:cNvPr id="5" name="TextBox 4">
            <a:extLst>
              <a:ext uri="{FF2B5EF4-FFF2-40B4-BE49-F238E27FC236}">
                <a16:creationId xmlns:a16="http://schemas.microsoft.com/office/drawing/2014/main" id="{FFC74EDE-6E4F-4C83-AB5B-AF45BFA3AC67}"/>
              </a:ext>
            </a:extLst>
          </p:cNvPr>
          <p:cNvSpPr txBox="1"/>
          <p:nvPr/>
        </p:nvSpPr>
        <p:spPr>
          <a:xfrm>
            <a:off x="4524499" y="855023"/>
            <a:ext cx="7481454" cy="5416868"/>
          </a:xfrm>
          <a:prstGeom prst="rect">
            <a:avLst/>
          </a:prstGeom>
          <a:noFill/>
        </p:spPr>
        <p:txBody>
          <a:bodyPr wrap="square" rtlCol="0">
            <a:spAutoFit/>
          </a:bodyPr>
          <a:lstStyle/>
          <a:p>
            <a:r>
              <a:rPr lang="en-US" sz="2000" b="1" dirty="0"/>
              <a:t>Goals specific to Date Time Function:</a:t>
            </a:r>
          </a:p>
          <a:p>
            <a:pPr marL="285750" indent="-285750">
              <a:buFont typeface="Wingdings" panose="05000000000000000000" pitchFamily="2" charset="2"/>
              <a:buChar char="q"/>
            </a:pPr>
            <a:r>
              <a:rPr lang="en-US" dirty="0"/>
              <a:t>What is the number of days it has been since the last time each app was updated?</a:t>
            </a:r>
          </a:p>
          <a:p>
            <a:pPr marL="285750" indent="-285750">
              <a:buFont typeface="Wingdings" panose="05000000000000000000" pitchFamily="2" charset="2"/>
              <a:buChar char="q"/>
            </a:pPr>
            <a:r>
              <a:rPr lang="en-US" dirty="0"/>
              <a:t>What is the average number of days for the above question?</a:t>
            </a:r>
          </a:p>
          <a:p>
            <a:pPr marL="285750" indent="-285750">
              <a:buFont typeface="Wingdings" panose="05000000000000000000" pitchFamily="2" charset="2"/>
              <a:buChar char="q"/>
            </a:pPr>
            <a:r>
              <a:rPr lang="en-US" dirty="0"/>
              <a:t>What is the year with the maximum number last updated apps?</a:t>
            </a:r>
          </a:p>
          <a:p>
            <a:pPr marL="285750" indent="-285750">
              <a:buFont typeface="Wingdings" panose="05000000000000000000" pitchFamily="2" charset="2"/>
              <a:buChar char="q"/>
            </a:pPr>
            <a:r>
              <a:rPr lang="en-US" dirty="0"/>
              <a:t>How does the pie chart and column chart distribution of year vs number of last updated apps look like?</a:t>
            </a:r>
          </a:p>
          <a:p>
            <a:endParaRPr lang="en-US" dirty="0"/>
          </a:p>
          <a:p>
            <a:r>
              <a:rPr lang="en-US" sz="2000" b="1" dirty="0"/>
              <a:t>Results of Date-Time function:</a:t>
            </a:r>
          </a:p>
          <a:p>
            <a:pPr marL="285750" indent="-285750">
              <a:buFont typeface="Wingdings" panose="05000000000000000000" pitchFamily="2" charset="2"/>
              <a:buChar char="q"/>
            </a:pPr>
            <a:r>
              <a:rPr lang="en-US" dirty="0"/>
              <a:t>Calculated this using DATEDIF function. DATEDIF has three parameters we must provide start date, end date and the unit. I used the last Updated column dates as the start date, used NOW to put today’s date and used D as the unit, which measures days. First the first app , the total number of days since it has been last updated is 1137.</a:t>
            </a:r>
          </a:p>
          <a:p>
            <a:pPr marL="285750" indent="-285750">
              <a:buFont typeface="Wingdings" panose="05000000000000000000" pitchFamily="2" charset="2"/>
              <a:buChar char="q"/>
            </a:pPr>
            <a:r>
              <a:rPr lang="en-US" dirty="0"/>
              <a:t>The average number of days for all apps is 1208.</a:t>
            </a:r>
          </a:p>
          <a:p>
            <a:pPr marL="285750" indent="-285750">
              <a:buFont typeface="Wingdings" panose="05000000000000000000" pitchFamily="2" charset="2"/>
              <a:buChar char="q"/>
            </a:pPr>
            <a:r>
              <a:rPr lang="en-US" dirty="0"/>
              <a:t>The year with the maximum number of last updated apps is 2018 with a total of 5001 apps that were updated that year.</a:t>
            </a:r>
          </a:p>
          <a:p>
            <a:pPr marL="285750" indent="-285750">
              <a:buFont typeface="Wingdings" panose="05000000000000000000" pitchFamily="2" charset="2"/>
              <a:buChar char="q"/>
            </a:pPr>
            <a:r>
              <a:rPr lang="en-US" dirty="0"/>
              <a:t>Figure in the Date Time excel worksheet of project workbook show the pie chart distribution of year vs number of apps that were last updated.</a:t>
            </a:r>
          </a:p>
        </p:txBody>
      </p:sp>
    </p:spTree>
    <p:extLst>
      <p:ext uri="{BB962C8B-B14F-4D97-AF65-F5344CB8AC3E}">
        <p14:creationId xmlns:p14="http://schemas.microsoft.com/office/powerpoint/2010/main" val="35737024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26D1893-3E3C-4804-8ACA-B1AA716B3852}"/>
              </a:ext>
            </a:extLst>
          </p:cNvPr>
          <p:cNvSpPr txBox="1"/>
          <p:nvPr/>
        </p:nvSpPr>
        <p:spPr>
          <a:xfrm>
            <a:off x="4001985" y="141307"/>
            <a:ext cx="9108374" cy="461665"/>
          </a:xfrm>
          <a:prstGeom prst="rect">
            <a:avLst/>
          </a:prstGeom>
          <a:noFill/>
        </p:spPr>
        <p:txBody>
          <a:bodyPr wrap="square" rtlCol="0">
            <a:spAutoFit/>
          </a:bodyPr>
          <a:lstStyle/>
          <a:p>
            <a:r>
              <a:rPr lang="en-US" sz="2400" b="1" dirty="0"/>
              <a:t>Charts &amp; Visuals showcasing the Analysis:</a:t>
            </a:r>
          </a:p>
        </p:txBody>
      </p:sp>
      <p:graphicFrame>
        <p:nvGraphicFramePr>
          <p:cNvPr id="5" name="Table 4">
            <a:extLst>
              <a:ext uri="{FF2B5EF4-FFF2-40B4-BE49-F238E27FC236}">
                <a16:creationId xmlns:a16="http://schemas.microsoft.com/office/drawing/2014/main" id="{B8CA2D68-2C1F-4DBF-8713-15A73C17BF94}"/>
              </a:ext>
            </a:extLst>
          </p:cNvPr>
          <p:cNvGraphicFramePr>
            <a:graphicFrameLocks noGrp="1"/>
          </p:cNvGraphicFramePr>
          <p:nvPr>
            <p:extLst>
              <p:ext uri="{D42A27DB-BD31-4B8C-83A1-F6EECF244321}">
                <p14:modId xmlns:p14="http://schemas.microsoft.com/office/powerpoint/2010/main" val="1593820615"/>
              </p:ext>
            </p:extLst>
          </p:nvPr>
        </p:nvGraphicFramePr>
        <p:xfrm>
          <a:off x="2725635" y="699556"/>
          <a:ext cx="2552700" cy="2095500"/>
        </p:xfrm>
        <a:graphic>
          <a:graphicData uri="http://schemas.openxmlformats.org/drawingml/2006/table">
            <a:tbl>
              <a:tblPr>
                <a:tableStyleId>{5C22544A-7EE6-4342-B048-85BDC9FD1C3A}</a:tableStyleId>
              </a:tblPr>
              <a:tblGrid>
                <a:gridCol w="1714500">
                  <a:extLst>
                    <a:ext uri="{9D8B030D-6E8A-4147-A177-3AD203B41FA5}">
                      <a16:colId xmlns:a16="http://schemas.microsoft.com/office/drawing/2014/main" val="1162223566"/>
                    </a:ext>
                  </a:extLst>
                </a:gridCol>
                <a:gridCol w="838200">
                  <a:extLst>
                    <a:ext uri="{9D8B030D-6E8A-4147-A177-3AD203B41FA5}">
                      <a16:colId xmlns:a16="http://schemas.microsoft.com/office/drawing/2014/main" val="1264069864"/>
                    </a:ext>
                  </a:extLst>
                </a:gridCol>
              </a:tblGrid>
              <a:tr h="190500">
                <a:tc>
                  <a:txBody>
                    <a:bodyPr/>
                    <a:lstStyle/>
                    <a:p>
                      <a:pPr algn="l" fontAlgn="b"/>
                      <a:r>
                        <a:rPr lang="en-US" sz="1100" u="none" strike="noStrike">
                          <a:effectLst/>
                        </a:rPr>
                        <a:t>Row Labels</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Count of App</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15454037"/>
                  </a:ext>
                </a:extLst>
              </a:tr>
              <a:tr h="190500">
                <a:tc>
                  <a:txBody>
                    <a:bodyPr/>
                    <a:lstStyle/>
                    <a:p>
                      <a:pPr algn="l" fontAlgn="b"/>
                      <a:r>
                        <a:rPr lang="en-US" sz="1100" u="none" strike="noStrike">
                          <a:effectLst/>
                        </a:rPr>
                        <a:t>2010</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48006582"/>
                  </a:ext>
                </a:extLst>
              </a:tr>
              <a:tr h="190500">
                <a:tc>
                  <a:txBody>
                    <a:bodyPr/>
                    <a:lstStyle/>
                    <a:p>
                      <a:pPr algn="l" fontAlgn="b"/>
                      <a:r>
                        <a:rPr lang="en-US" sz="1100" u="none" strike="noStrike">
                          <a:effectLst/>
                        </a:rPr>
                        <a:t>2011</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15</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59408132"/>
                  </a:ext>
                </a:extLst>
              </a:tr>
              <a:tr h="190500">
                <a:tc>
                  <a:txBody>
                    <a:bodyPr/>
                    <a:lstStyle/>
                    <a:p>
                      <a:pPr algn="l" fontAlgn="b"/>
                      <a:r>
                        <a:rPr lang="en-US" sz="1100" u="none" strike="noStrike">
                          <a:effectLst/>
                        </a:rPr>
                        <a:t>2012</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20</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26487010"/>
                  </a:ext>
                </a:extLst>
              </a:tr>
              <a:tr h="190500">
                <a:tc>
                  <a:txBody>
                    <a:bodyPr/>
                    <a:lstStyle/>
                    <a:p>
                      <a:pPr algn="l" fontAlgn="b"/>
                      <a:r>
                        <a:rPr lang="en-US" sz="1100" u="none" strike="noStrike">
                          <a:effectLst/>
                        </a:rPr>
                        <a:t>2013</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88</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26271105"/>
                  </a:ext>
                </a:extLst>
              </a:tr>
              <a:tr h="190500">
                <a:tc>
                  <a:txBody>
                    <a:bodyPr/>
                    <a:lstStyle/>
                    <a:p>
                      <a:pPr algn="l" fontAlgn="b"/>
                      <a:r>
                        <a:rPr lang="en-US" sz="1100" u="none" strike="noStrike">
                          <a:effectLst/>
                        </a:rPr>
                        <a:t>2014</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183</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77334789"/>
                  </a:ext>
                </a:extLst>
              </a:tr>
              <a:tr h="190500">
                <a:tc>
                  <a:txBody>
                    <a:bodyPr/>
                    <a:lstStyle/>
                    <a:p>
                      <a:pPr algn="l" fontAlgn="b"/>
                      <a:r>
                        <a:rPr lang="en-US" sz="1100" u="none" strike="noStrike">
                          <a:effectLst/>
                        </a:rPr>
                        <a:t>2015</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369</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99230583"/>
                  </a:ext>
                </a:extLst>
              </a:tr>
              <a:tr h="190500">
                <a:tc>
                  <a:txBody>
                    <a:bodyPr/>
                    <a:lstStyle/>
                    <a:p>
                      <a:pPr algn="l" fontAlgn="b"/>
                      <a:r>
                        <a:rPr lang="en-US" sz="1100" u="none" strike="noStrike">
                          <a:effectLst/>
                        </a:rPr>
                        <a:t>2016</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597</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4703631"/>
                  </a:ext>
                </a:extLst>
              </a:tr>
              <a:tr h="190500">
                <a:tc>
                  <a:txBody>
                    <a:bodyPr/>
                    <a:lstStyle/>
                    <a:p>
                      <a:pPr algn="l" fontAlgn="b"/>
                      <a:r>
                        <a:rPr lang="en-US" sz="1100" u="none" strike="noStrike">
                          <a:effectLst/>
                        </a:rPr>
                        <a:t>2017</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1378</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97371603"/>
                  </a:ext>
                </a:extLst>
              </a:tr>
              <a:tr h="190500">
                <a:tc>
                  <a:txBody>
                    <a:bodyPr/>
                    <a:lstStyle/>
                    <a:p>
                      <a:pPr algn="l" fontAlgn="b"/>
                      <a:r>
                        <a:rPr lang="en-US" sz="1100" u="none" strike="noStrike">
                          <a:effectLst/>
                        </a:rPr>
                        <a:t>2018</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5001</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59263313"/>
                  </a:ext>
                </a:extLst>
              </a:tr>
              <a:tr h="190500">
                <a:tc>
                  <a:txBody>
                    <a:bodyPr/>
                    <a:lstStyle/>
                    <a:p>
                      <a:pPr algn="l" fontAlgn="b"/>
                      <a:r>
                        <a:rPr lang="en-US" sz="1100" u="none" strike="noStrike">
                          <a:effectLst/>
                        </a:rPr>
                        <a:t>Grand Total</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7652</a:t>
                      </a:r>
                      <a:endParaRPr lang="en-US" sz="11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49016661"/>
                  </a:ext>
                </a:extLst>
              </a:tr>
            </a:tbl>
          </a:graphicData>
        </a:graphic>
      </p:graphicFrame>
      <p:graphicFrame>
        <p:nvGraphicFramePr>
          <p:cNvPr id="6" name="Chart 5">
            <a:extLst>
              <a:ext uri="{FF2B5EF4-FFF2-40B4-BE49-F238E27FC236}">
                <a16:creationId xmlns:a16="http://schemas.microsoft.com/office/drawing/2014/main" id="{9F9BD6E6-1F34-41A4-B2EB-BB356D46253D}"/>
              </a:ext>
            </a:extLst>
          </p:cNvPr>
          <p:cNvGraphicFramePr>
            <a:graphicFrameLocks/>
          </p:cNvGraphicFramePr>
          <p:nvPr>
            <p:extLst>
              <p:ext uri="{D42A27DB-BD31-4B8C-83A1-F6EECF244321}">
                <p14:modId xmlns:p14="http://schemas.microsoft.com/office/powerpoint/2010/main" val="2818810982"/>
              </p:ext>
            </p:extLst>
          </p:nvPr>
        </p:nvGraphicFramePr>
        <p:xfrm>
          <a:off x="6679882" y="590018"/>
          <a:ext cx="3952875" cy="2205038"/>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D69717C1-D56C-43D4-AB6D-FE5459620FD5}"/>
              </a:ext>
            </a:extLst>
          </p:cNvPr>
          <p:cNvSpPr txBox="1"/>
          <p:nvPr/>
        </p:nvSpPr>
        <p:spPr>
          <a:xfrm>
            <a:off x="5108448" y="2755742"/>
            <a:ext cx="4596384" cy="369332"/>
          </a:xfrm>
          <a:prstGeom prst="rect">
            <a:avLst/>
          </a:prstGeom>
          <a:noFill/>
        </p:spPr>
        <p:txBody>
          <a:bodyPr wrap="square" rtlCol="0">
            <a:spAutoFit/>
          </a:bodyPr>
          <a:lstStyle/>
          <a:p>
            <a:r>
              <a:rPr lang="en-US" b="1" dirty="0"/>
              <a:t>Year vs Last Updated Count</a:t>
            </a:r>
          </a:p>
        </p:txBody>
      </p:sp>
      <p:graphicFrame>
        <p:nvGraphicFramePr>
          <p:cNvPr id="8" name="Table 7">
            <a:extLst>
              <a:ext uri="{FF2B5EF4-FFF2-40B4-BE49-F238E27FC236}">
                <a16:creationId xmlns:a16="http://schemas.microsoft.com/office/drawing/2014/main" id="{7346258A-CB96-4F32-BB9A-50CC3F3846C1}"/>
              </a:ext>
            </a:extLst>
          </p:cNvPr>
          <p:cNvGraphicFramePr>
            <a:graphicFrameLocks noGrp="1"/>
          </p:cNvGraphicFramePr>
          <p:nvPr>
            <p:extLst>
              <p:ext uri="{D42A27DB-BD31-4B8C-83A1-F6EECF244321}">
                <p14:modId xmlns:p14="http://schemas.microsoft.com/office/powerpoint/2010/main" val="1993270781"/>
              </p:ext>
            </p:extLst>
          </p:nvPr>
        </p:nvGraphicFramePr>
        <p:xfrm>
          <a:off x="4466770" y="3429000"/>
          <a:ext cx="4089402" cy="2857500"/>
        </p:xfrm>
        <a:graphic>
          <a:graphicData uri="http://schemas.openxmlformats.org/drawingml/2006/table">
            <a:tbl>
              <a:tblPr>
                <a:tableStyleId>{5C22544A-7EE6-4342-B048-85BDC9FD1C3A}</a:tableStyleId>
              </a:tblPr>
              <a:tblGrid>
                <a:gridCol w="1830222">
                  <a:extLst>
                    <a:ext uri="{9D8B030D-6E8A-4147-A177-3AD203B41FA5}">
                      <a16:colId xmlns:a16="http://schemas.microsoft.com/office/drawing/2014/main" val="3305596423"/>
                    </a:ext>
                  </a:extLst>
                </a:gridCol>
                <a:gridCol w="1649106">
                  <a:extLst>
                    <a:ext uri="{9D8B030D-6E8A-4147-A177-3AD203B41FA5}">
                      <a16:colId xmlns:a16="http://schemas.microsoft.com/office/drawing/2014/main" val="2675911761"/>
                    </a:ext>
                  </a:extLst>
                </a:gridCol>
                <a:gridCol w="610074">
                  <a:extLst>
                    <a:ext uri="{9D8B030D-6E8A-4147-A177-3AD203B41FA5}">
                      <a16:colId xmlns:a16="http://schemas.microsoft.com/office/drawing/2014/main" val="308925025"/>
                    </a:ext>
                  </a:extLst>
                </a:gridCol>
              </a:tblGrid>
              <a:tr h="190500">
                <a:tc gridSpan="2">
                  <a:txBody>
                    <a:bodyPr/>
                    <a:lstStyle/>
                    <a:p>
                      <a:pPr algn="ctr" fontAlgn="b"/>
                      <a:r>
                        <a:rPr lang="en-US" sz="1100" u="none" strike="noStrike">
                          <a:effectLst/>
                        </a:rPr>
                        <a:t>Rating</a:t>
                      </a:r>
                      <a:endParaRPr lang="en-US" sz="1100" b="1"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20116782"/>
                  </a:ext>
                </a:extLst>
              </a:tr>
              <a:tr h="190500">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579843819"/>
                  </a:ext>
                </a:extLst>
              </a:tr>
              <a:tr h="190500">
                <a:tc>
                  <a:txBody>
                    <a:bodyPr/>
                    <a:lstStyle/>
                    <a:p>
                      <a:pPr algn="ctr" fontAlgn="b"/>
                      <a:r>
                        <a:rPr lang="en-US" sz="1100" u="none" strike="noStrike">
                          <a:effectLst/>
                        </a:rPr>
                        <a:t>Mean</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4.172713016</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84256738"/>
                  </a:ext>
                </a:extLst>
              </a:tr>
              <a:tr h="190500">
                <a:tc>
                  <a:txBody>
                    <a:bodyPr/>
                    <a:lstStyle/>
                    <a:p>
                      <a:pPr algn="ctr" fontAlgn="b"/>
                      <a:r>
                        <a:rPr lang="en-US" sz="1100" u="none" strike="noStrike">
                          <a:effectLst/>
                        </a:rPr>
                        <a:t>Standard Error</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0.006238967</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2154961725"/>
                  </a:ext>
                </a:extLst>
              </a:tr>
              <a:tr h="190500">
                <a:tc>
                  <a:txBody>
                    <a:bodyPr/>
                    <a:lstStyle/>
                    <a:p>
                      <a:pPr algn="ctr" fontAlgn="b"/>
                      <a:r>
                        <a:rPr lang="en-US" sz="1100" u="none" strike="noStrike">
                          <a:effectLst/>
                        </a:rPr>
                        <a:t>Median</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4.3</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845469295"/>
                  </a:ext>
                </a:extLst>
              </a:tr>
              <a:tr h="190500">
                <a:tc>
                  <a:txBody>
                    <a:bodyPr/>
                    <a:lstStyle/>
                    <a:p>
                      <a:pPr algn="ctr" fontAlgn="b"/>
                      <a:r>
                        <a:rPr lang="en-US" sz="1100" u="none" strike="noStrike">
                          <a:effectLst/>
                        </a:rPr>
                        <a:t>Mode</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4.4</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2459176922"/>
                  </a:ext>
                </a:extLst>
              </a:tr>
              <a:tr h="190500">
                <a:tc>
                  <a:txBody>
                    <a:bodyPr/>
                    <a:lstStyle/>
                    <a:p>
                      <a:pPr algn="ctr" fontAlgn="b"/>
                      <a:r>
                        <a:rPr lang="en-US" sz="1100" u="none" strike="noStrike">
                          <a:effectLst/>
                        </a:rPr>
                        <a:t>Standard deviation</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0.54579373</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94134062"/>
                  </a:ext>
                </a:extLst>
              </a:tr>
              <a:tr h="190500">
                <a:tc>
                  <a:txBody>
                    <a:bodyPr/>
                    <a:lstStyle/>
                    <a:p>
                      <a:pPr algn="ctr" fontAlgn="b"/>
                      <a:r>
                        <a:rPr lang="en-US" sz="1100" u="none" strike="noStrike">
                          <a:effectLst/>
                        </a:rPr>
                        <a:t>Sample variance</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0.297890796</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169313008"/>
                  </a:ext>
                </a:extLst>
              </a:tr>
              <a:tr h="190500">
                <a:tc>
                  <a:txBody>
                    <a:bodyPr/>
                    <a:lstStyle/>
                    <a:p>
                      <a:pPr algn="ctr" fontAlgn="b"/>
                      <a:r>
                        <a:rPr lang="en-US" sz="1100" u="none" strike="noStrike">
                          <a:effectLst/>
                        </a:rPr>
                        <a:t>Kurtosis</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5.048017911</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551191796"/>
                  </a:ext>
                </a:extLst>
              </a:tr>
              <a:tr h="190500">
                <a:tc>
                  <a:txBody>
                    <a:bodyPr/>
                    <a:lstStyle/>
                    <a:p>
                      <a:pPr algn="ctr" fontAlgn="b"/>
                      <a:r>
                        <a:rPr lang="en-US" sz="1100" u="none" strike="noStrike">
                          <a:effectLst/>
                        </a:rPr>
                        <a:t>Skewness</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-1.747933521</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776215710"/>
                  </a:ext>
                </a:extLst>
              </a:tr>
              <a:tr h="190500">
                <a:tc>
                  <a:txBody>
                    <a:bodyPr/>
                    <a:lstStyle/>
                    <a:p>
                      <a:pPr algn="ctr" fontAlgn="b"/>
                      <a:r>
                        <a:rPr lang="en-US" sz="1100" u="none" strike="noStrike">
                          <a:effectLst/>
                        </a:rPr>
                        <a:t>Range</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04547684"/>
                  </a:ext>
                </a:extLst>
              </a:tr>
              <a:tr h="190500">
                <a:tc>
                  <a:txBody>
                    <a:bodyPr/>
                    <a:lstStyle/>
                    <a:p>
                      <a:pPr algn="ctr" fontAlgn="b"/>
                      <a:r>
                        <a:rPr lang="en-US" sz="1100" u="none" strike="noStrike">
                          <a:effectLst/>
                        </a:rPr>
                        <a:t>Minimum</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69167543"/>
                  </a:ext>
                </a:extLst>
              </a:tr>
              <a:tr h="190500">
                <a:tc>
                  <a:txBody>
                    <a:bodyPr/>
                    <a:lstStyle/>
                    <a:p>
                      <a:pPr algn="ctr" fontAlgn="b"/>
                      <a:r>
                        <a:rPr lang="en-US" sz="1100" u="none" strike="noStrike">
                          <a:effectLst/>
                        </a:rPr>
                        <a:t>Maximum</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184179860"/>
                  </a:ext>
                </a:extLst>
              </a:tr>
              <a:tr h="190500">
                <a:tc>
                  <a:txBody>
                    <a:bodyPr/>
                    <a:lstStyle/>
                    <a:p>
                      <a:pPr algn="ctr" fontAlgn="b"/>
                      <a:r>
                        <a:rPr lang="en-US" sz="1100" u="none" strike="noStrike">
                          <a:effectLst/>
                        </a:rPr>
                        <a:t>Sum</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31929.6</a:t>
                      </a:r>
                      <a:endParaRPr lang="en-US" sz="11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959015324"/>
                  </a:ext>
                </a:extLst>
              </a:tr>
              <a:tr h="190500">
                <a:tc>
                  <a:txBody>
                    <a:bodyPr/>
                    <a:lstStyle/>
                    <a:p>
                      <a:pPr algn="ctr" fontAlgn="b"/>
                      <a:r>
                        <a:rPr lang="en-US" sz="1100" u="none" strike="noStrike">
                          <a:effectLst/>
                        </a:rPr>
                        <a:t>Count</a:t>
                      </a:r>
                      <a:endParaRPr lang="en-US" sz="1100" b="0"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dirty="0">
                          <a:effectLst/>
                        </a:rPr>
                        <a:t>7652</a:t>
                      </a:r>
                      <a:endParaRPr lang="en-US" sz="1100" b="0" i="0"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543645858"/>
                  </a:ext>
                </a:extLst>
              </a:tr>
            </a:tbl>
          </a:graphicData>
        </a:graphic>
      </p:graphicFrame>
      <p:sp>
        <p:nvSpPr>
          <p:cNvPr id="9" name="TextBox 8">
            <a:extLst>
              <a:ext uri="{FF2B5EF4-FFF2-40B4-BE49-F238E27FC236}">
                <a16:creationId xmlns:a16="http://schemas.microsoft.com/office/drawing/2014/main" id="{300363FE-C5B9-4168-A3E5-26C7CF8C41A8}"/>
              </a:ext>
            </a:extLst>
          </p:cNvPr>
          <p:cNvSpPr txBox="1"/>
          <p:nvPr/>
        </p:nvSpPr>
        <p:spPr>
          <a:xfrm>
            <a:off x="5278335" y="6286500"/>
            <a:ext cx="6047232" cy="369332"/>
          </a:xfrm>
          <a:prstGeom prst="rect">
            <a:avLst/>
          </a:prstGeom>
          <a:noFill/>
        </p:spPr>
        <p:txBody>
          <a:bodyPr wrap="square" rtlCol="0">
            <a:spAutoFit/>
          </a:bodyPr>
          <a:lstStyle/>
          <a:p>
            <a:r>
              <a:rPr lang="en-US" b="1" dirty="0"/>
              <a:t>App Rating Analysis Data</a:t>
            </a:r>
          </a:p>
        </p:txBody>
      </p:sp>
    </p:spTree>
    <p:extLst>
      <p:ext uri="{BB962C8B-B14F-4D97-AF65-F5344CB8AC3E}">
        <p14:creationId xmlns:p14="http://schemas.microsoft.com/office/powerpoint/2010/main" val="17971685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Parallax</Template>
  <TotalTime>1303</TotalTime>
  <Words>1136</Words>
  <Application>Microsoft Office PowerPoint</Application>
  <PresentationFormat>Widescreen</PresentationFormat>
  <Paragraphs>135</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Wingdings</vt:lpstr>
      <vt:lpstr>Parallax</vt:lpstr>
      <vt:lpstr>EXCEL CAPSTONE PROJECT</vt:lpstr>
      <vt:lpstr>ANALYSIS OF GOOGLE PLAY STORE APPS USING VARIOUS METRICS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CAPSTONE PROJECT</dc:title>
  <dc:creator>SIMRAN KUMARI</dc:creator>
  <cp:lastModifiedBy>SIMRAN KUMARI</cp:lastModifiedBy>
  <cp:revision>15</cp:revision>
  <dcterms:created xsi:type="dcterms:W3CDTF">2021-02-16T15:59:18Z</dcterms:created>
  <dcterms:modified xsi:type="dcterms:W3CDTF">2021-02-17T13:42:42Z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